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3" r:id="rId3"/>
  </p:sldMasterIdLst>
  <p:notesMasterIdLst>
    <p:notesMasterId r:id="rId29"/>
  </p:notesMasterIdLst>
  <p:sldIdLst>
    <p:sldId id="319" r:id="rId4"/>
    <p:sldId id="305" r:id="rId5"/>
    <p:sldId id="326" r:id="rId6"/>
    <p:sldId id="306" r:id="rId7"/>
    <p:sldId id="260" r:id="rId8"/>
    <p:sldId id="309" r:id="rId9"/>
    <p:sldId id="327" r:id="rId10"/>
    <p:sldId id="310" r:id="rId11"/>
    <p:sldId id="311" r:id="rId12"/>
    <p:sldId id="312" r:id="rId13"/>
    <p:sldId id="336" r:id="rId14"/>
    <p:sldId id="314" r:id="rId15"/>
    <p:sldId id="328" r:id="rId16"/>
    <p:sldId id="320" r:id="rId17"/>
    <p:sldId id="315" r:id="rId18"/>
    <p:sldId id="261" r:id="rId19"/>
    <p:sldId id="330" r:id="rId20"/>
    <p:sldId id="331" r:id="rId21"/>
    <p:sldId id="332" r:id="rId22"/>
    <p:sldId id="333" r:id="rId23"/>
    <p:sldId id="335" r:id="rId24"/>
    <p:sldId id="321" r:id="rId25"/>
    <p:sldId id="334" r:id="rId26"/>
    <p:sldId id="262" r:id="rId27"/>
    <p:sldId id="325" r:id="rId28"/>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8" autoAdjust="0"/>
    <p:restoredTop sz="88327" autoAdjust="0"/>
  </p:normalViewPr>
  <p:slideViewPr>
    <p:cSldViewPr snapToGrid="0">
      <p:cViewPr varScale="1">
        <p:scale>
          <a:sx n="61" d="100"/>
          <a:sy n="61" d="100"/>
        </p:scale>
        <p:origin x="1020"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nchford Baltimore" userId="2ba45a150bb6a49d" providerId="LiveId" clId="{725A3A94-D56D-45F4-9018-26B7D92BC385}"/>
    <pc:docChg chg="custSel delSld modSld sldOrd">
      <pc:chgData name="Blanchford Baltimore" userId="2ba45a150bb6a49d" providerId="LiveId" clId="{725A3A94-D56D-45F4-9018-26B7D92BC385}" dt="2023-07-13T13:12:52.621" v="45" actId="47"/>
      <pc:docMkLst>
        <pc:docMk/>
      </pc:docMkLst>
      <pc:sldChg chg="modSp mod">
        <pc:chgData name="Blanchford Baltimore" userId="2ba45a150bb6a49d" providerId="LiveId" clId="{725A3A94-D56D-45F4-9018-26B7D92BC385}" dt="2023-07-12T18:01:48.930" v="44" actId="20577"/>
        <pc:sldMkLst>
          <pc:docMk/>
          <pc:sldMk cId="2836128410" sldId="333"/>
        </pc:sldMkLst>
        <pc:spChg chg="mod">
          <ac:chgData name="Blanchford Baltimore" userId="2ba45a150bb6a49d" providerId="LiveId" clId="{725A3A94-D56D-45F4-9018-26B7D92BC385}" dt="2023-07-12T18:01:48.930" v="44" actId="20577"/>
          <ac:spMkLst>
            <pc:docMk/>
            <pc:sldMk cId="2836128410" sldId="333"/>
            <ac:spMk id="3" creationId="{2992E024-9348-B846-8839-0FD2FBA5A0B6}"/>
          </ac:spMkLst>
        </pc:spChg>
      </pc:sldChg>
      <pc:sldChg chg="ord">
        <pc:chgData name="Blanchford Baltimore" userId="2ba45a150bb6a49d" providerId="LiveId" clId="{725A3A94-D56D-45F4-9018-26B7D92BC385}" dt="2023-07-12T17:51:29.702" v="1"/>
        <pc:sldMkLst>
          <pc:docMk/>
          <pc:sldMk cId="328696245" sldId="334"/>
        </pc:sldMkLst>
      </pc:sldChg>
      <pc:sldChg chg="del">
        <pc:chgData name="Blanchford Baltimore" userId="2ba45a150bb6a49d" providerId="LiveId" clId="{725A3A94-D56D-45F4-9018-26B7D92BC385}" dt="2023-07-13T13:12:52.621" v="45" actId="47"/>
        <pc:sldMkLst>
          <pc:docMk/>
          <pc:sldMk cId="4251418002"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79503F7B-4E12-4E24-A6E6-BF4D4A89FBF7}" type="datetimeFigureOut">
              <a:rPr lang="en-US" smtClean="0"/>
              <a:t>7/12/2023</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F54E020E-9961-418D-9ED5-F96F8CF04C47}" type="slidenum">
              <a:rPr lang="en-US" smtClean="0"/>
              <a:t>‹#›</a:t>
            </a:fld>
            <a:endParaRPr lang="en-US"/>
          </a:p>
        </p:txBody>
      </p:sp>
    </p:spTree>
    <p:extLst>
      <p:ext uri="{BB962C8B-B14F-4D97-AF65-F5344CB8AC3E}">
        <p14:creationId xmlns:p14="http://schemas.microsoft.com/office/powerpoint/2010/main" val="1998988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E020E-9961-418D-9ED5-F96F8CF04C47}" type="slidenum">
              <a:rPr lang="en-US" smtClean="0"/>
              <a:t>11</a:t>
            </a:fld>
            <a:endParaRPr lang="en-US"/>
          </a:p>
        </p:txBody>
      </p:sp>
    </p:spTree>
    <p:extLst>
      <p:ext uri="{BB962C8B-B14F-4D97-AF65-F5344CB8AC3E}">
        <p14:creationId xmlns:p14="http://schemas.microsoft.com/office/powerpoint/2010/main" val="26255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E020E-9961-418D-9ED5-F96F8CF04C47}" type="slidenum">
              <a:rPr lang="en-US" smtClean="0"/>
              <a:t>14</a:t>
            </a:fld>
            <a:endParaRPr lang="en-US"/>
          </a:p>
        </p:txBody>
      </p:sp>
    </p:spTree>
    <p:extLst>
      <p:ext uri="{BB962C8B-B14F-4D97-AF65-F5344CB8AC3E}">
        <p14:creationId xmlns:p14="http://schemas.microsoft.com/office/powerpoint/2010/main" val="335965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9803-165F-937A-8F60-01BF0285D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T"/>
          </a:p>
        </p:txBody>
      </p:sp>
      <p:sp>
        <p:nvSpPr>
          <p:cNvPr id="3" name="Subtitle 2">
            <a:extLst>
              <a:ext uri="{FF2B5EF4-FFF2-40B4-BE49-F238E27FC236}">
                <a16:creationId xmlns:a16="http://schemas.microsoft.com/office/drawing/2014/main" id="{29839C59-90AD-0835-8D76-2EF893AC9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T"/>
          </a:p>
        </p:txBody>
      </p:sp>
      <p:sp>
        <p:nvSpPr>
          <p:cNvPr id="4" name="Date Placeholder 3">
            <a:extLst>
              <a:ext uri="{FF2B5EF4-FFF2-40B4-BE49-F238E27FC236}">
                <a16:creationId xmlns:a16="http://schemas.microsoft.com/office/drawing/2014/main" id="{A909E0C5-1C5F-0E49-4887-E3650473D60A}"/>
              </a:ext>
            </a:extLst>
          </p:cNvPr>
          <p:cNvSpPr>
            <a:spLocks noGrp="1"/>
          </p:cNvSpPr>
          <p:nvPr>
            <p:ph type="dt" sz="half" idx="10"/>
          </p:nvPr>
        </p:nvSpPr>
        <p:spPr/>
        <p:txBody>
          <a:bodyPr/>
          <a:lstStyle/>
          <a:p>
            <a:fld id="{E31E1044-38AF-409E-A3D6-9FABDC409E5D}" type="datetime1">
              <a:rPr lang="en-TT" smtClean="0"/>
              <a:t>12/07/2023</a:t>
            </a:fld>
            <a:endParaRPr lang="en-TT"/>
          </a:p>
        </p:txBody>
      </p:sp>
      <p:sp>
        <p:nvSpPr>
          <p:cNvPr id="5" name="Footer Placeholder 4">
            <a:extLst>
              <a:ext uri="{FF2B5EF4-FFF2-40B4-BE49-F238E27FC236}">
                <a16:creationId xmlns:a16="http://schemas.microsoft.com/office/drawing/2014/main" id="{FD839AAA-5027-356F-F4F0-2EEF2C226D64}"/>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481F767A-910C-A120-E5CC-4E965D14CD80}"/>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33530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E13A7-DF37-0A6D-C41D-B608F91C15A6}"/>
              </a:ext>
            </a:extLst>
          </p:cNvPr>
          <p:cNvSpPr>
            <a:spLocks noGrp="1"/>
          </p:cNvSpPr>
          <p:nvPr>
            <p:ph type="title"/>
          </p:nvPr>
        </p:nvSpPr>
        <p:spPr/>
        <p:txBody>
          <a:bodyPr/>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AE993FBA-6AA3-721C-8ABB-AA7E83723E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118D9FA6-7D10-7E2E-B751-109BD9409343}"/>
              </a:ext>
            </a:extLst>
          </p:cNvPr>
          <p:cNvSpPr>
            <a:spLocks noGrp="1"/>
          </p:cNvSpPr>
          <p:nvPr>
            <p:ph type="dt" sz="half" idx="10"/>
          </p:nvPr>
        </p:nvSpPr>
        <p:spPr/>
        <p:txBody>
          <a:bodyPr/>
          <a:lstStyle/>
          <a:p>
            <a:fld id="{56E36D4D-C9B8-4E93-9F7A-FC78CBE6E387}" type="datetime1">
              <a:rPr lang="en-TT" smtClean="0"/>
              <a:t>12/07/2023</a:t>
            </a:fld>
            <a:endParaRPr lang="en-TT"/>
          </a:p>
        </p:txBody>
      </p:sp>
      <p:sp>
        <p:nvSpPr>
          <p:cNvPr id="5" name="Footer Placeholder 4">
            <a:extLst>
              <a:ext uri="{FF2B5EF4-FFF2-40B4-BE49-F238E27FC236}">
                <a16:creationId xmlns:a16="http://schemas.microsoft.com/office/drawing/2014/main" id="{C47C6C76-4547-4617-22DD-8256929884FB}"/>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5FEB2F79-0BC1-C53D-A953-6672252BCB6F}"/>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219200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577130-D4C4-FE59-3D49-2104BF9BA4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C23E53B1-3DDA-026D-5CC5-5990F26FED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E6417A64-61D3-FAA6-582A-35E5FB0A3F41}"/>
              </a:ext>
            </a:extLst>
          </p:cNvPr>
          <p:cNvSpPr>
            <a:spLocks noGrp="1"/>
          </p:cNvSpPr>
          <p:nvPr>
            <p:ph type="dt" sz="half" idx="10"/>
          </p:nvPr>
        </p:nvSpPr>
        <p:spPr/>
        <p:txBody>
          <a:bodyPr/>
          <a:lstStyle/>
          <a:p>
            <a:fld id="{315836C2-12BF-4ACE-B9D5-55835503F6CE}" type="datetime1">
              <a:rPr lang="en-TT" smtClean="0"/>
              <a:t>12/07/2023</a:t>
            </a:fld>
            <a:endParaRPr lang="en-TT"/>
          </a:p>
        </p:txBody>
      </p:sp>
      <p:sp>
        <p:nvSpPr>
          <p:cNvPr id="5" name="Footer Placeholder 4">
            <a:extLst>
              <a:ext uri="{FF2B5EF4-FFF2-40B4-BE49-F238E27FC236}">
                <a16:creationId xmlns:a16="http://schemas.microsoft.com/office/drawing/2014/main" id="{57E350A3-168F-EE67-F866-36CEEEFEACDD}"/>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5E83F8B1-97F3-471D-3C71-ED9AF150D9B4}"/>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1737745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0612-BA49-4BB1-986E-8F3E09DF4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D62661-C9F0-4FF5-A598-CF01E8D5E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3AD864-03F4-42C8-94A3-045A2AC0E901}"/>
              </a:ext>
            </a:extLst>
          </p:cNvPr>
          <p:cNvSpPr>
            <a:spLocks noGrp="1"/>
          </p:cNvSpPr>
          <p:nvPr>
            <p:ph type="dt" sz="half" idx="10"/>
          </p:nvPr>
        </p:nvSpPr>
        <p:spPr/>
        <p:txBody>
          <a:bodyPr/>
          <a:lstStyle/>
          <a:p>
            <a:fld id="{43275EC2-17F1-47CA-A430-BA5E06D5A6FE}" type="datetime1">
              <a:rPr lang="en-TT" smtClean="0"/>
              <a:t>12/07/2023</a:t>
            </a:fld>
            <a:endParaRPr lang="en-US" dirty="0"/>
          </a:p>
        </p:txBody>
      </p:sp>
      <p:sp>
        <p:nvSpPr>
          <p:cNvPr id="5" name="Footer Placeholder 4">
            <a:extLst>
              <a:ext uri="{FF2B5EF4-FFF2-40B4-BE49-F238E27FC236}">
                <a16:creationId xmlns:a16="http://schemas.microsoft.com/office/drawing/2014/main" id="{D6E2DC5D-3BE9-4D5B-BC43-C98003C654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D200DE-9926-408C-BED6-0A8627BBED92}"/>
              </a:ext>
            </a:extLst>
          </p:cNvPr>
          <p:cNvSpPr>
            <a:spLocks noGrp="1"/>
          </p:cNvSpPr>
          <p:nvPr>
            <p:ph type="sldNum" sz="quarter" idx="12"/>
          </p:nvPr>
        </p:nvSpPr>
        <p:spPr/>
        <p:txBody>
          <a:bodyPr/>
          <a:lstStyle/>
          <a:p>
            <a:fld id="{66DC92B2-B6CA-411B-9B91-85B2FC74372F}" type="slidenum">
              <a:rPr lang="en-US" smtClean="0"/>
              <a:t>‹#›</a:t>
            </a:fld>
            <a:endParaRPr lang="en-US" dirty="0"/>
          </a:p>
        </p:txBody>
      </p:sp>
    </p:spTree>
    <p:extLst>
      <p:ext uri="{BB962C8B-B14F-4D97-AF65-F5344CB8AC3E}">
        <p14:creationId xmlns:p14="http://schemas.microsoft.com/office/powerpoint/2010/main" val="288387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3E93F-CDDE-4F90-B891-D0D40285E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127F9-1A8C-4D2F-A26E-8E84CF3F26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63DD6-872D-4EB0-9C45-5933113439FB}"/>
              </a:ext>
            </a:extLst>
          </p:cNvPr>
          <p:cNvSpPr>
            <a:spLocks noGrp="1"/>
          </p:cNvSpPr>
          <p:nvPr>
            <p:ph type="dt" sz="half" idx="10"/>
          </p:nvPr>
        </p:nvSpPr>
        <p:spPr/>
        <p:txBody>
          <a:bodyPr/>
          <a:lstStyle/>
          <a:p>
            <a:fld id="{40F87BA7-A61D-480E-B67A-F519DF0D3FB2}" type="datetime1">
              <a:rPr lang="en-TT" smtClean="0"/>
              <a:t>12/07/2023</a:t>
            </a:fld>
            <a:endParaRPr lang="en-US" dirty="0"/>
          </a:p>
        </p:txBody>
      </p:sp>
      <p:sp>
        <p:nvSpPr>
          <p:cNvPr id="5" name="Footer Placeholder 4">
            <a:extLst>
              <a:ext uri="{FF2B5EF4-FFF2-40B4-BE49-F238E27FC236}">
                <a16:creationId xmlns:a16="http://schemas.microsoft.com/office/drawing/2014/main" id="{DA643545-8610-4250-B931-2927E6B267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927A95-BE05-479A-BD2B-2C788EDAAB9D}"/>
              </a:ext>
            </a:extLst>
          </p:cNvPr>
          <p:cNvSpPr>
            <a:spLocks noGrp="1"/>
          </p:cNvSpPr>
          <p:nvPr>
            <p:ph type="sldNum" sz="quarter" idx="12"/>
          </p:nvPr>
        </p:nvSpPr>
        <p:spPr/>
        <p:txBody>
          <a:bodyPr/>
          <a:lstStyle/>
          <a:p>
            <a:fld id="{66DC92B2-B6CA-411B-9B91-85B2FC74372F}" type="slidenum">
              <a:rPr lang="en-US" smtClean="0"/>
              <a:t>‹#›</a:t>
            </a:fld>
            <a:endParaRPr lang="en-US" dirty="0"/>
          </a:p>
        </p:txBody>
      </p:sp>
      <p:pic>
        <p:nvPicPr>
          <p:cNvPr id="7" name="Picture 6">
            <a:extLst>
              <a:ext uri="{FF2B5EF4-FFF2-40B4-BE49-F238E27FC236}">
                <a16:creationId xmlns:a16="http://schemas.microsoft.com/office/drawing/2014/main" id="{A5406E6A-9118-8931-8ACF-DBC898B8F4B6}"/>
              </a:ext>
            </a:extLst>
          </p:cNvPr>
          <p:cNvPicPr>
            <a:picLocks noChangeAspect="1"/>
          </p:cNvPicPr>
          <p:nvPr userDrawn="1"/>
        </p:nvPicPr>
        <p:blipFill>
          <a:blip r:embed="rId2"/>
          <a:stretch>
            <a:fillRect/>
          </a:stretch>
        </p:blipFill>
        <p:spPr>
          <a:xfrm>
            <a:off x="152340" y="6212434"/>
            <a:ext cx="1371719" cy="560881"/>
          </a:xfrm>
          <a:prstGeom prst="rect">
            <a:avLst/>
          </a:prstGeom>
        </p:spPr>
      </p:pic>
    </p:spTree>
    <p:extLst>
      <p:ext uri="{BB962C8B-B14F-4D97-AF65-F5344CB8AC3E}">
        <p14:creationId xmlns:p14="http://schemas.microsoft.com/office/powerpoint/2010/main" val="104558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B249-549D-93F3-AA44-4A5122E122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E85797-F326-E787-D7A1-A6F3CE3D63B7}"/>
              </a:ext>
            </a:extLst>
          </p:cNvPr>
          <p:cNvSpPr>
            <a:spLocks noGrp="1"/>
          </p:cNvSpPr>
          <p:nvPr>
            <p:ph type="dt" sz="half" idx="10"/>
          </p:nvPr>
        </p:nvSpPr>
        <p:spPr/>
        <p:txBody>
          <a:bodyPr/>
          <a:lstStyle/>
          <a:p>
            <a:fld id="{15903D3C-EC4A-462B-9BDB-57F72B7C891A}" type="datetime1">
              <a:rPr lang="en-TT" smtClean="0"/>
              <a:t>12/07/2023</a:t>
            </a:fld>
            <a:endParaRPr lang="en-US" dirty="0"/>
          </a:p>
        </p:txBody>
      </p:sp>
      <p:sp>
        <p:nvSpPr>
          <p:cNvPr id="4" name="Footer Placeholder 3">
            <a:extLst>
              <a:ext uri="{FF2B5EF4-FFF2-40B4-BE49-F238E27FC236}">
                <a16:creationId xmlns:a16="http://schemas.microsoft.com/office/drawing/2014/main" id="{E21061D1-4E63-0F34-06A4-7E6501DD4DB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F5FDE5-E977-2DED-B4A9-3825802DCA51}"/>
              </a:ext>
            </a:extLst>
          </p:cNvPr>
          <p:cNvSpPr>
            <a:spLocks noGrp="1"/>
          </p:cNvSpPr>
          <p:nvPr>
            <p:ph type="sldNum" sz="quarter" idx="12"/>
          </p:nvPr>
        </p:nvSpPr>
        <p:spPr/>
        <p:txBody>
          <a:bodyPr/>
          <a:lstStyle/>
          <a:p>
            <a:fld id="{66DC92B2-B6CA-411B-9B91-85B2FC74372F}" type="slidenum">
              <a:rPr lang="en-US" smtClean="0"/>
              <a:t>‹#›</a:t>
            </a:fld>
            <a:endParaRPr lang="en-US" dirty="0"/>
          </a:p>
        </p:txBody>
      </p:sp>
    </p:spTree>
    <p:extLst>
      <p:ext uri="{BB962C8B-B14F-4D97-AF65-F5344CB8AC3E}">
        <p14:creationId xmlns:p14="http://schemas.microsoft.com/office/powerpoint/2010/main" val="36042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2005-1A4A-4C3A-BB65-F9632E4BBA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EBAE39-26C9-4ADF-9F80-6A84111A26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9CCE7-226A-48FE-B979-B7D6970BA919}"/>
              </a:ext>
            </a:extLst>
          </p:cNvPr>
          <p:cNvSpPr>
            <a:spLocks noGrp="1"/>
          </p:cNvSpPr>
          <p:nvPr>
            <p:ph type="dt" sz="half" idx="10"/>
          </p:nvPr>
        </p:nvSpPr>
        <p:spPr/>
        <p:txBody>
          <a:bodyPr/>
          <a:lstStyle/>
          <a:p>
            <a:fld id="{F84C4ABC-38CE-4700-84F1-572AEC4B2AAA}" type="datetime1">
              <a:rPr lang="en-TT" smtClean="0"/>
              <a:t>12/07/2023</a:t>
            </a:fld>
            <a:endParaRPr lang="en-US" dirty="0"/>
          </a:p>
        </p:txBody>
      </p:sp>
      <p:sp>
        <p:nvSpPr>
          <p:cNvPr id="5" name="Footer Placeholder 4">
            <a:extLst>
              <a:ext uri="{FF2B5EF4-FFF2-40B4-BE49-F238E27FC236}">
                <a16:creationId xmlns:a16="http://schemas.microsoft.com/office/drawing/2014/main" id="{B3A06C4A-410A-403B-ACDD-DC54577644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FB86F4-85CE-44B8-B114-150F65DCD82F}"/>
              </a:ext>
            </a:extLst>
          </p:cNvPr>
          <p:cNvSpPr>
            <a:spLocks noGrp="1"/>
          </p:cNvSpPr>
          <p:nvPr>
            <p:ph type="sldNum" sz="quarter" idx="12"/>
          </p:nvPr>
        </p:nvSpPr>
        <p:spPr/>
        <p:txBody>
          <a:bodyPr/>
          <a:lstStyle/>
          <a:p>
            <a:fld id="{66DC92B2-B6CA-411B-9B91-85B2FC74372F}" type="slidenum">
              <a:rPr lang="en-US" smtClean="0"/>
              <a:t>‹#›</a:t>
            </a:fld>
            <a:endParaRPr lang="en-US" dirty="0"/>
          </a:p>
        </p:txBody>
      </p:sp>
    </p:spTree>
    <p:extLst>
      <p:ext uri="{BB962C8B-B14F-4D97-AF65-F5344CB8AC3E}">
        <p14:creationId xmlns:p14="http://schemas.microsoft.com/office/powerpoint/2010/main" val="324046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167C-CA5C-423D-AFEC-C111209BC1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894BF0-EDF3-4757-BC44-795FEEEFE0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B14E9-2D63-4892-B037-F0C0C80A72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974C30-C2B6-4D4F-9EEF-8F46A12785AE}"/>
              </a:ext>
            </a:extLst>
          </p:cNvPr>
          <p:cNvSpPr>
            <a:spLocks noGrp="1"/>
          </p:cNvSpPr>
          <p:nvPr>
            <p:ph type="dt" sz="half" idx="10"/>
          </p:nvPr>
        </p:nvSpPr>
        <p:spPr/>
        <p:txBody>
          <a:bodyPr/>
          <a:lstStyle/>
          <a:p>
            <a:fld id="{20FA1641-9986-4DFA-8E39-0B66320CF567}" type="datetime1">
              <a:rPr lang="en-TT" smtClean="0"/>
              <a:t>12/07/2023</a:t>
            </a:fld>
            <a:endParaRPr lang="en-US" dirty="0"/>
          </a:p>
        </p:txBody>
      </p:sp>
      <p:sp>
        <p:nvSpPr>
          <p:cNvPr id="6" name="Footer Placeholder 5">
            <a:extLst>
              <a:ext uri="{FF2B5EF4-FFF2-40B4-BE49-F238E27FC236}">
                <a16:creationId xmlns:a16="http://schemas.microsoft.com/office/drawing/2014/main" id="{6C21B9A7-39D1-475C-8A24-40863C6A56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FE83B1-9018-4BF8-B788-0C2A599CF750}"/>
              </a:ext>
            </a:extLst>
          </p:cNvPr>
          <p:cNvSpPr>
            <a:spLocks noGrp="1"/>
          </p:cNvSpPr>
          <p:nvPr>
            <p:ph type="sldNum" sz="quarter" idx="12"/>
          </p:nvPr>
        </p:nvSpPr>
        <p:spPr/>
        <p:txBody>
          <a:bodyPr/>
          <a:lstStyle/>
          <a:p>
            <a:fld id="{66DC92B2-B6CA-411B-9B91-85B2FC74372F}" type="slidenum">
              <a:rPr lang="en-US" smtClean="0"/>
              <a:t>‹#›</a:t>
            </a:fld>
            <a:endParaRPr lang="en-US" dirty="0"/>
          </a:p>
        </p:txBody>
      </p:sp>
      <p:pic>
        <p:nvPicPr>
          <p:cNvPr id="8" name="Picture 7">
            <a:extLst>
              <a:ext uri="{FF2B5EF4-FFF2-40B4-BE49-F238E27FC236}">
                <a16:creationId xmlns:a16="http://schemas.microsoft.com/office/drawing/2014/main" id="{3F83EE8B-BDDC-29CC-0BE6-C558D25C1CE7}"/>
              </a:ext>
            </a:extLst>
          </p:cNvPr>
          <p:cNvPicPr>
            <a:picLocks noChangeAspect="1"/>
          </p:cNvPicPr>
          <p:nvPr userDrawn="1"/>
        </p:nvPicPr>
        <p:blipFill>
          <a:blip r:embed="rId2"/>
          <a:stretch>
            <a:fillRect/>
          </a:stretch>
        </p:blipFill>
        <p:spPr>
          <a:xfrm>
            <a:off x="0" y="6258471"/>
            <a:ext cx="1371719" cy="560881"/>
          </a:xfrm>
          <a:prstGeom prst="rect">
            <a:avLst/>
          </a:prstGeom>
        </p:spPr>
      </p:pic>
    </p:spTree>
    <p:extLst>
      <p:ext uri="{BB962C8B-B14F-4D97-AF65-F5344CB8AC3E}">
        <p14:creationId xmlns:p14="http://schemas.microsoft.com/office/powerpoint/2010/main" val="54678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72727-34E3-4925-B276-FA538F9A4C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5D82D0-6802-480B-8203-A5862EE674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00F984-966C-4362-8685-BBEE4C49E0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7ECFB3-5939-431B-B1BC-D54FFE59FA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FB020-9F71-4241-80B3-39C4218CB7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0E1AED-45E5-4B61-9A53-CA31AED12E7D}"/>
              </a:ext>
            </a:extLst>
          </p:cNvPr>
          <p:cNvSpPr>
            <a:spLocks noGrp="1"/>
          </p:cNvSpPr>
          <p:nvPr>
            <p:ph type="dt" sz="half" idx="10"/>
          </p:nvPr>
        </p:nvSpPr>
        <p:spPr/>
        <p:txBody>
          <a:bodyPr/>
          <a:lstStyle/>
          <a:p>
            <a:fld id="{3B7E9367-03F4-4146-A055-486DC2B1E95B}" type="datetime1">
              <a:rPr lang="en-TT" smtClean="0"/>
              <a:t>12/07/2023</a:t>
            </a:fld>
            <a:endParaRPr lang="en-US" dirty="0"/>
          </a:p>
        </p:txBody>
      </p:sp>
      <p:sp>
        <p:nvSpPr>
          <p:cNvPr id="8" name="Footer Placeholder 7">
            <a:extLst>
              <a:ext uri="{FF2B5EF4-FFF2-40B4-BE49-F238E27FC236}">
                <a16:creationId xmlns:a16="http://schemas.microsoft.com/office/drawing/2014/main" id="{643E5B9E-F4E8-41E1-BFD1-F090DEBFEE7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BBEA8FA-3FE8-46B6-A403-DB780E4BE110}"/>
              </a:ext>
            </a:extLst>
          </p:cNvPr>
          <p:cNvSpPr>
            <a:spLocks noGrp="1"/>
          </p:cNvSpPr>
          <p:nvPr>
            <p:ph type="sldNum" sz="quarter" idx="12"/>
          </p:nvPr>
        </p:nvSpPr>
        <p:spPr/>
        <p:txBody>
          <a:bodyPr/>
          <a:lstStyle/>
          <a:p>
            <a:fld id="{66DC92B2-B6CA-411B-9B91-85B2FC74372F}" type="slidenum">
              <a:rPr lang="en-US" smtClean="0"/>
              <a:t>‹#›</a:t>
            </a:fld>
            <a:endParaRPr lang="en-US" dirty="0"/>
          </a:p>
        </p:txBody>
      </p:sp>
    </p:spTree>
    <p:extLst>
      <p:ext uri="{BB962C8B-B14F-4D97-AF65-F5344CB8AC3E}">
        <p14:creationId xmlns:p14="http://schemas.microsoft.com/office/powerpoint/2010/main" val="223417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D62AE-CD21-413A-82AC-62626C6FDA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9B9165-8924-4F14-B639-A8CA71B8A2C5}"/>
              </a:ext>
            </a:extLst>
          </p:cNvPr>
          <p:cNvSpPr>
            <a:spLocks noGrp="1"/>
          </p:cNvSpPr>
          <p:nvPr>
            <p:ph type="dt" sz="half" idx="10"/>
          </p:nvPr>
        </p:nvSpPr>
        <p:spPr/>
        <p:txBody>
          <a:bodyPr/>
          <a:lstStyle/>
          <a:p>
            <a:fld id="{F2C15889-0159-400B-9507-B139EA5A2635}" type="datetime1">
              <a:rPr lang="en-TT" smtClean="0"/>
              <a:t>12/07/2023</a:t>
            </a:fld>
            <a:endParaRPr lang="en-US" dirty="0"/>
          </a:p>
        </p:txBody>
      </p:sp>
      <p:sp>
        <p:nvSpPr>
          <p:cNvPr id="4" name="Footer Placeholder 3">
            <a:extLst>
              <a:ext uri="{FF2B5EF4-FFF2-40B4-BE49-F238E27FC236}">
                <a16:creationId xmlns:a16="http://schemas.microsoft.com/office/drawing/2014/main" id="{A0B4307B-C1AA-4E3B-90B9-EED12A1028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ADF6F87-375A-4AE7-8A75-4B7A4BE1631A}"/>
              </a:ext>
            </a:extLst>
          </p:cNvPr>
          <p:cNvSpPr>
            <a:spLocks noGrp="1"/>
          </p:cNvSpPr>
          <p:nvPr>
            <p:ph type="sldNum" sz="quarter" idx="12"/>
          </p:nvPr>
        </p:nvSpPr>
        <p:spPr/>
        <p:txBody>
          <a:bodyPr/>
          <a:lstStyle/>
          <a:p>
            <a:fld id="{66DC92B2-B6CA-411B-9B91-85B2FC74372F}" type="slidenum">
              <a:rPr lang="en-US" smtClean="0"/>
              <a:t>‹#›</a:t>
            </a:fld>
            <a:endParaRPr lang="en-US" dirty="0"/>
          </a:p>
        </p:txBody>
      </p:sp>
    </p:spTree>
    <p:extLst>
      <p:ext uri="{BB962C8B-B14F-4D97-AF65-F5344CB8AC3E}">
        <p14:creationId xmlns:p14="http://schemas.microsoft.com/office/powerpoint/2010/main" val="172090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D171B1-E223-4E17-BE69-50C77CAFE97F}"/>
              </a:ext>
            </a:extLst>
          </p:cNvPr>
          <p:cNvSpPr>
            <a:spLocks noGrp="1"/>
          </p:cNvSpPr>
          <p:nvPr>
            <p:ph type="dt" sz="half" idx="10"/>
          </p:nvPr>
        </p:nvSpPr>
        <p:spPr/>
        <p:txBody>
          <a:bodyPr/>
          <a:lstStyle/>
          <a:p>
            <a:fld id="{3470BFDB-9D29-4036-B6CC-061BEAD8A843}" type="datetime1">
              <a:rPr lang="en-TT" smtClean="0"/>
              <a:t>12/07/2023</a:t>
            </a:fld>
            <a:endParaRPr lang="en-US" dirty="0"/>
          </a:p>
        </p:txBody>
      </p:sp>
      <p:sp>
        <p:nvSpPr>
          <p:cNvPr id="3" name="Footer Placeholder 2">
            <a:extLst>
              <a:ext uri="{FF2B5EF4-FFF2-40B4-BE49-F238E27FC236}">
                <a16:creationId xmlns:a16="http://schemas.microsoft.com/office/drawing/2014/main" id="{D90F8380-B057-4CCD-B88A-664D2529C0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5CE9FD-0DD9-4A9C-86A3-2741C04BFE41}"/>
              </a:ext>
            </a:extLst>
          </p:cNvPr>
          <p:cNvSpPr>
            <a:spLocks noGrp="1"/>
          </p:cNvSpPr>
          <p:nvPr>
            <p:ph type="sldNum" sz="quarter" idx="12"/>
          </p:nvPr>
        </p:nvSpPr>
        <p:spPr/>
        <p:txBody>
          <a:bodyPr/>
          <a:lstStyle/>
          <a:p>
            <a:fld id="{66DC92B2-B6CA-411B-9B91-85B2FC74372F}" type="slidenum">
              <a:rPr lang="en-US" smtClean="0"/>
              <a:t>‹#›</a:t>
            </a:fld>
            <a:endParaRPr lang="en-US" dirty="0"/>
          </a:p>
        </p:txBody>
      </p:sp>
      <p:pic>
        <p:nvPicPr>
          <p:cNvPr id="5" name="Picture 4">
            <a:extLst>
              <a:ext uri="{FF2B5EF4-FFF2-40B4-BE49-F238E27FC236}">
                <a16:creationId xmlns:a16="http://schemas.microsoft.com/office/drawing/2014/main" id="{7DB72A76-1B03-9D21-FB61-1D0B3A4BB728}"/>
              </a:ext>
            </a:extLst>
          </p:cNvPr>
          <p:cNvPicPr>
            <a:picLocks noChangeAspect="1"/>
          </p:cNvPicPr>
          <p:nvPr userDrawn="1"/>
        </p:nvPicPr>
        <p:blipFill>
          <a:blip r:embed="rId2"/>
          <a:stretch>
            <a:fillRect/>
          </a:stretch>
        </p:blipFill>
        <p:spPr>
          <a:xfrm>
            <a:off x="176747" y="6413933"/>
            <a:ext cx="865707" cy="249958"/>
          </a:xfrm>
          <a:prstGeom prst="rect">
            <a:avLst/>
          </a:prstGeom>
        </p:spPr>
      </p:pic>
    </p:spTree>
    <p:extLst>
      <p:ext uri="{BB962C8B-B14F-4D97-AF65-F5344CB8AC3E}">
        <p14:creationId xmlns:p14="http://schemas.microsoft.com/office/powerpoint/2010/main" val="45003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AC9B-E181-A488-359B-53F6E27CA655}"/>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3F5D5CFB-C2EE-327D-FEC2-70492BB918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7FD3D3A7-8038-4DD0-FF54-56D1E5A5ED2C}"/>
              </a:ext>
            </a:extLst>
          </p:cNvPr>
          <p:cNvSpPr>
            <a:spLocks noGrp="1"/>
          </p:cNvSpPr>
          <p:nvPr>
            <p:ph type="dt" sz="half" idx="10"/>
          </p:nvPr>
        </p:nvSpPr>
        <p:spPr/>
        <p:txBody>
          <a:bodyPr/>
          <a:lstStyle/>
          <a:p>
            <a:fld id="{ABC7926C-682F-47FD-9539-4454C1ADC20E}" type="datetime1">
              <a:rPr lang="en-TT" smtClean="0"/>
              <a:t>12/07/2023</a:t>
            </a:fld>
            <a:endParaRPr lang="en-TT"/>
          </a:p>
        </p:txBody>
      </p:sp>
      <p:sp>
        <p:nvSpPr>
          <p:cNvPr id="5" name="Footer Placeholder 4">
            <a:extLst>
              <a:ext uri="{FF2B5EF4-FFF2-40B4-BE49-F238E27FC236}">
                <a16:creationId xmlns:a16="http://schemas.microsoft.com/office/drawing/2014/main" id="{B0C27EDE-7428-D376-DD57-56FB99988099}"/>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C131C263-77BB-9D08-CC56-4CA6F6684A18}"/>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3601699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778C8-A448-4458-89D2-0165C58214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8B1BCA-9501-4E8A-B3F6-369525E8A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F17A2-8C2E-4D7A-A60B-BDF0C3D89F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FC4F4-6BDF-4EAE-834D-B0E6BD378CFA}"/>
              </a:ext>
            </a:extLst>
          </p:cNvPr>
          <p:cNvSpPr>
            <a:spLocks noGrp="1"/>
          </p:cNvSpPr>
          <p:nvPr>
            <p:ph type="dt" sz="half" idx="10"/>
          </p:nvPr>
        </p:nvSpPr>
        <p:spPr/>
        <p:txBody>
          <a:bodyPr/>
          <a:lstStyle/>
          <a:p>
            <a:fld id="{7FAD30CE-6A57-4371-94A6-D904EE3A6103}" type="datetime1">
              <a:rPr lang="en-TT" smtClean="0"/>
              <a:t>12/07/2023</a:t>
            </a:fld>
            <a:endParaRPr lang="en-US" dirty="0"/>
          </a:p>
        </p:txBody>
      </p:sp>
      <p:sp>
        <p:nvSpPr>
          <p:cNvPr id="6" name="Footer Placeholder 5">
            <a:extLst>
              <a:ext uri="{FF2B5EF4-FFF2-40B4-BE49-F238E27FC236}">
                <a16:creationId xmlns:a16="http://schemas.microsoft.com/office/drawing/2014/main" id="{83AB07C2-2BD4-417D-8476-8F24707542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2BD041-5845-46C7-A943-BE4A940D1917}"/>
              </a:ext>
            </a:extLst>
          </p:cNvPr>
          <p:cNvSpPr>
            <a:spLocks noGrp="1"/>
          </p:cNvSpPr>
          <p:nvPr>
            <p:ph type="sldNum" sz="quarter" idx="12"/>
          </p:nvPr>
        </p:nvSpPr>
        <p:spPr/>
        <p:txBody>
          <a:bodyPr/>
          <a:lstStyle/>
          <a:p>
            <a:fld id="{66DC92B2-B6CA-411B-9B91-85B2FC74372F}" type="slidenum">
              <a:rPr lang="en-US" smtClean="0"/>
              <a:t>‹#›</a:t>
            </a:fld>
            <a:endParaRPr lang="en-US" dirty="0"/>
          </a:p>
        </p:txBody>
      </p:sp>
    </p:spTree>
    <p:extLst>
      <p:ext uri="{BB962C8B-B14F-4D97-AF65-F5344CB8AC3E}">
        <p14:creationId xmlns:p14="http://schemas.microsoft.com/office/powerpoint/2010/main" val="242717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3D26A-2223-45C2-ABB1-39CC10279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6789AC-9307-44F1-815F-01D2D18FA2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1DFBA8F-4F3D-4D36-8657-1DF8AB3BF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C39AD-8D7E-4C4B-82BA-D7A64EE6463A}"/>
              </a:ext>
            </a:extLst>
          </p:cNvPr>
          <p:cNvSpPr>
            <a:spLocks noGrp="1"/>
          </p:cNvSpPr>
          <p:nvPr>
            <p:ph type="dt" sz="half" idx="10"/>
          </p:nvPr>
        </p:nvSpPr>
        <p:spPr/>
        <p:txBody>
          <a:bodyPr/>
          <a:lstStyle/>
          <a:p>
            <a:fld id="{2ED2B150-78AA-4612-96DB-5E9833BED45A}" type="datetime1">
              <a:rPr lang="en-TT" smtClean="0"/>
              <a:t>12/07/2023</a:t>
            </a:fld>
            <a:endParaRPr lang="en-US" dirty="0"/>
          </a:p>
        </p:txBody>
      </p:sp>
      <p:sp>
        <p:nvSpPr>
          <p:cNvPr id="6" name="Footer Placeholder 5">
            <a:extLst>
              <a:ext uri="{FF2B5EF4-FFF2-40B4-BE49-F238E27FC236}">
                <a16:creationId xmlns:a16="http://schemas.microsoft.com/office/drawing/2014/main" id="{3516FBA5-3D47-40AD-9A95-E4EE4A97E00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7C4845-EFFE-4B41-8B19-3751862A2875}"/>
              </a:ext>
            </a:extLst>
          </p:cNvPr>
          <p:cNvSpPr>
            <a:spLocks noGrp="1"/>
          </p:cNvSpPr>
          <p:nvPr>
            <p:ph type="sldNum" sz="quarter" idx="12"/>
          </p:nvPr>
        </p:nvSpPr>
        <p:spPr/>
        <p:txBody>
          <a:bodyPr/>
          <a:lstStyle/>
          <a:p>
            <a:fld id="{66DC92B2-B6CA-411B-9B91-85B2FC74372F}" type="slidenum">
              <a:rPr lang="en-US" smtClean="0"/>
              <a:t>‹#›</a:t>
            </a:fld>
            <a:endParaRPr lang="en-US" dirty="0"/>
          </a:p>
        </p:txBody>
      </p:sp>
    </p:spTree>
    <p:extLst>
      <p:ext uri="{BB962C8B-B14F-4D97-AF65-F5344CB8AC3E}">
        <p14:creationId xmlns:p14="http://schemas.microsoft.com/office/powerpoint/2010/main" val="217824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01C24-8656-4500-9C39-61C6E4242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FEB722-550F-4240-B8C2-EB20AD039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CC316-21BD-4AB9-B710-B1DAC05BE1BE}"/>
              </a:ext>
            </a:extLst>
          </p:cNvPr>
          <p:cNvSpPr>
            <a:spLocks noGrp="1"/>
          </p:cNvSpPr>
          <p:nvPr>
            <p:ph type="dt" sz="half" idx="10"/>
          </p:nvPr>
        </p:nvSpPr>
        <p:spPr/>
        <p:txBody>
          <a:bodyPr/>
          <a:lstStyle/>
          <a:p>
            <a:fld id="{57AF44E5-20EE-4296-A6E3-A5193D7F2C70}" type="datetime1">
              <a:rPr lang="en-TT" smtClean="0"/>
              <a:t>12/07/2023</a:t>
            </a:fld>
            <a:endParaRPr lang="en-US" dirty="0"/>
          </a:p>
        </p:txBody>
      </p:sp>
      <p:sp>
        <p:nvSpPr>
          <p:cNvPr id="5" name="Footer Placeholder 4">
            <a:extLst>
              <a:ext uri="{FF2B5EF4-FFF2-40B4-BE49-F238E27FC236}">
                <a16:creationId xmlns:a16="http://schemas.microsoft.com/office/drawing/2014/main" id="{1CB4AF04-8DA4-4421-95F0-90F9A061B8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2A3966-60AD-448D-AC36-A0E94DC14E80}"/>
              </a:ext>
            </a:extLst>
          </p:cNvPr>
          <p:cNvSpPr>
            <a:spLocks noGrp="1"/>
          </p:cNvSpPr>
          <p:nvPr>
            <p:ph type="sldNum" sz="quarter" idx="12"/>
          </p:nvPr>
        </p:nvSpPr>
        <p:spPr/>
        <p:txBody>
          <a:bodyPr/>
          <a:lstStyle/>
          <a:p>
            <a:fld id="{66DC92B2-B6CA-411B-9B91-85B2FC74372F}" type="slidenum">
              <a:rPr lang="en-US" smtClean="0"/>
              <a:t>‹#›</a:t>
            </a:fld>
            <a:endParaRPr lang="en-US" dirty="0"/>
          </a:p>
        </p:txBody>
      </p:sp>
    </p:spTree>
    <p:extLst>
      <p:ext uri="{BB962C8B-B14F-4D97-AF65-F5344CB8AC3E}">
        <p14:creationId xmlns:p14="http://schemas.microsoft.com/office/powerpoint/2010/main" val="165362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80BA5D-3427-4332-8189-7051280204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28F3BA-11B4-4832-A29A-C222194931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D655D-C921-47F7-8F0D-525F64BC3172}"/>
              </a:ext>
            </a:extLst>
          </p:cNvPr>
          <p:cNvSpPr>
            <a:spLocks noGrp="1"/>
          </p:cNvSpPr>
          <p:nvPr>
            <p:ph type="dt" sz="half" idx="10"/>
          </p:nvPr>
        </p:nvSpPr>
        <p:spPr/>
        <p:txBody>
          <a:bodyPr/>
          <a:lstStyle/>
          <a:p>
            <a:fld id="{E9B73C6A-C887-471A-9053-3451C19CA17E}" type="datetime1">
              <a:rPr lang="en-TT" smtClean="0"/>
              <a:t>12/07/2023</a:t>
            </a:fld>
            <a:endParaRPr lang="en-US" dirty="0"/>
          </a:p>
        </p:txBody>
      </p:sp>
      <p:sp>
        <p:nvSpPr>
          <p:cNvPr id="5" name="Footer Placeholder 4">
            <a:extLst>
              <a:ext uri="{FF2B5EF4-FFF2-40B4-BE49-F238E27FC236}">
                <a16:creationId xmlns:a16="http://schemas.microsoft.com/office/drawing/2014/main" id="{61012A77-B7AC-4936-9EEA-EED3B575A9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F29B08-6A4E-4B77-A136-3000031A5E8B}"/>
              </a:ext>
            </a:extLst>
          </p:cNvPr>
          <p:cNvSpPr>
            <a:spLocks noGrp="1"/>
          </p:cNvSpPr>
          <p:nvPr>
            <p:ph type="sldNum" sz="quarter" idx="12"/>
          </p:nvPr>
        </p:nvSpPr>
        <p:spPr/>
        <p:txBody>
          <a:bodyPr/>
          <a:lstStyle/>
          <a:p>
            <a:fld id="{66DC92B2-B6CA-411B-9B91-85B2FC74372F}" type="slidenum">
              <a:rPr lang="en-US" smtClean="0"/>
              <a:t>‹#›</a:t>
            </a:fld>
            <a:endParaRPr lang="en-US" dirty="0"/>
          </a:p>
        </p:txBody>
      </p:sp>
    </p:spTree>
    <p:extLst>
      <p:ext uri="{BB962C8B-B14F-4D97-AF65-F5344CB8AC3E}">
        <p14:creationId xmlns:p14="http://schemas.microsoft.com/office/powerpoint/2010/main" val="120686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3E54-06EF-D485-89A5-E61CA7102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C5B0073-0C5A-23E3-B793-CCD4DB1929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5B79E5-3B64-2938-48D1-A302E38903BB}"/>
              </a:ext>
            </a:extLst>
          </p:cNvPr>
          <p:cNvSpPr>
            <a:spLocks noGrp="1"/>
          </p:cNvSpPr>
          <p:nvPr>
            <p:ph type="dt" sz="half" idx="10"/>
          </p:nvPr>
        </p:nvSpPr>
        <p:spPr/>
        <p:txBody>
          <a:bodyPr/>
          <a:lstStyle/>
          <a:p>
            <a:fld id="{A89DC2C9-35BF-483E-842C-352688B80E49}" type="datetime1">
              <a:rPr lang="en-TT" smtClean="0"/>
              <a:t>12/07/2023</a:t>
            </a:fld>
            <a:endParaRPr lang="en-GB"/>
          </a:p>
        </p:txBody>
      </p:sp>
      <p:sp>
        <p:nvSpPr>
          <p:cNvPr id="5" name="Footer Placeholder 4">
            <a:extLst>
              <a:ext uri="{FF2B5EF4-FFF2-40B4-BE49-F238E27FC236}">
                <a16:creationId xmlns:a16="http://schemas.microsoft.com/office/drawing/2014/main" id="{4EF70759-A46C-4CF1-F44D-5343DEEC4A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736C16-E9D6-99FB-D72A-55349B543752}"/>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2515277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6053-9ADE-0DD1-21C9-36DE50B4B0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0300D5-1AE8-113C-F286-F05E8E5730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964CB5-8BB1-C3F5-599C-67496F9E7CF9}"/>
              </a:ext>
            </a:extLst>
          </p:cNvPr>
          <p:cNvSpPr>
            <a:spLocks noGrp="1"/>
          </p:cNvSpPr>
          <p:nvPr>
            <p:ph type="dt" sz="half" idx="10"/>
          </p:nvPr>
        </p:nvSpPr>
        <p:spPr/>
        <p:txBody>
          <a:bodyPr/>
          <a:lstStyle/>
          <a:p>
            <a:fld id="{6139C925-218A-4458-BC2B-0334ED512D22}" type="datetime1">
              <a:rPr lang="en-TT" smtClean="0"/>
              <a:t>12/07/2023</a:t>
            </a:fld>
            <a:endParaRPr lang="en-GB"/>
          </a:p>
        </p:txBody>
      </p:sp>
      <p:sp>
        <p:nvSpPr>
          <p:cNvPr id="5" name="Footer Placeholder 4">
            <a:extLst>
              <a:ext uri="{FF2B5EF4-FFF2-40B4-BE49-F238E27FC236}">
                <a16:creationId xmlns:a16="http://schemas.microsoft.com/office/drawing/2014/main" id="{0BB2B2A6-FDD2-FCE0-74C8-24E00ADCA1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38AF76-BCE3-3DEE-E863-40A8D3B4BBE3}"/>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416213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6FD2-4628-446B-8665-7A0707242B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3D4F81-9F83-4955-9809-C4015D089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8975CF-9EB1-6BBE-0308-BA7AACD3EDBC}"/>
              </a:ext>
            </a:extLst>
          </p:cNvPr>
          <p:cNvSpPr>
            <a:spLocks noGrp="1"/>
          </p:cNvSpPr>
          <p:nvPr>
            <p:ph type="dt" sz="half" idx="10"/>
          </p:nvPr>
        </p:nvSpPr>
        <p:spPr/>
        <p:txBody>
          <a:bodyPr/>
          <a:lstStyle/>
          <a:p>
            <a:fld id="{4EDB66CC-BFE9-4D1F-B7D2-240E90B59BC8}" type="datetime1">
              <a:rPr lang="en-TT" smtClean="0"/>
              <a:t>12/07/2023</a:t>
            </a:fld>
            <a:endParaRPr lang="en-GB"/>
          </a:p>
        </p:txBody>
      </p:sp>
      <p:sp>
        <p:nvSpPr>
          <p:cNvPr id="5" name="Footer Placeholder 4">
            <a:extLst>
              <a:ext uri="{FF2B5EF4-FFF2-40B4-BE49-F238E27FC236}">
                <a16:creationId xmlns:a16="http://schemas.microsoft.com/office/drawing/2014/main" id="{2C259DED-FF74-3D3D-CB6D-746847BBD4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2F46A4-953D-3EF1-6B8A-C0AB3B147160}"/>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80488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12F5B-9C00-C89F-8AB3-C5A24F3510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D500C0-F130-E9A8-AFA3-2A991647BE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4754768-98EB-F141-AD1C-3067B1AEF4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4FFC20-0428-BBFF-5188-2D394497091B}"/>
              </a:ext>
            </a:extLst>
          </p:cNvPr>
          <p:cNvSpPr>
            <a:spLocks noGrp="1"/>
          </p:cNvSpPr>
          <p:nvPr>
            <p:ph type="dt" sz="half" idx="10"/>
          </p:nvPr>
        </p:nvSpPr>
        <p:spPr/>
        <p:txBody>
          <a:bodyPr/>
          <a:lstStyle/>
          <a:p>
            <a:fld id="{85FDD6A4-823C-4AE7-8B32-1515F7BECF10}" type="datetime1">
              <a:rPr lang="en-TT" smtClean="0"/>
              <a:t>12/07/2023</a:t>
            </a:fld>
            <a:endParaRPr lang="en-GB"/>
          </a:p>
        </p:txBody>
      </p:sp>
      <p:sp>
        <p:nvSpPr>
          <p:cNvPr id="6" name="Footer Placeholder 5">
            <a:extLst>
              <a:ext uri="{FF2B5EF4-FFF2-40B4-BE49-F238E27FC236}">
                <a16:creationId xmlns:a16="http://schemas.microsoft.com/office/drawing/2014/main" id="{B3EEA6BF-B046-7BBF-7DAA-5AB6B4EEC3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3F5EAD-3388-B8DC-54E6-7CABCB12EF85}"/>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777506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47B9-9E18-F9B4-832C-1D458ADE835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371775-AFBD-F0B7-CD2C-DCCEC1A57C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DAD4DB-1E96-5EB4-C519-5BF8F29B1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8C3D71-B5A1-2051-536B-103FFB0236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0DB3F3-3589-9A20-EA8C-0DD64ADBA0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5553E89-7AF1-9791-59CA-B2909C9FB517}"/>
              </a:ext>
            </a:extLst>
          </p:cNvPr>
          <p:cNvSpPr>
            <a:spLocks noGrp="1"/>
          </p:cNvSpPr>
          <p:nvPr>
            <p:ph type="dt" sz="half" idx="10"/>
          </p:nvPr>
        </p:nvSpPr>
        <p:spPr/>
        <p:txBody>
          <a:bodyPr/>
          <a:lstStyle/>
          <a:p>
            <a:fld id="{7ADE4F39-20C0-4747-977F-A839AC7B23CC}" type="datetime1">
              <a:rPr lang="en-TT" smtClean="0"/>
              <a:t>12/07/2023</a:t>
            </a:fld>
            <a:endParaRPr lang="en-GB"/>
          </a:p>
        </p:txBody>
      </p:sp>
      <p:sp>
        <p:nvSpPr>
          <p:cNvPr id="8" name="Footer Placeholder 7">
            <a:extLst>
              <a:ext uri="{FF2B5EF4-FFF2-40B4-BE49-F238E27FC236}">
                <a16:creationId xmlns:a16="http://schemas.microsoft.com/office/drawing/2014/main" id="{0B452870-C184-A1D8-0CEF-2623DCB71D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50F052-8913-5B17-F1B4-9751ECEBB65E}"/>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3985095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6623-1A60-F005-CEA2-8BEC1E27B6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ED0C82D-FD08-B0F7-AFA8-B01DE576281D}"/>
              </a:ext>
            </a:extLst>
          </p:cNvPr>
          <p:cNvSpPr>
            <a:spLocks noGrp="1"/>
          </p:cNvSpPr>
          <p:nvPr>
            <p:ph type="dt" sz="half" idx="10"/>
          </p:nvPr>
        </p:nvSpPr>
        <p:spPr/>
        <p:txBody>
          <a:bodyPr/>
          <a:lstStyle/>
          <a:p>
            <a:fld id="{9F655539-6659-4BA0-953B-85AA3516D9DB}" type="datetime1">
              <a:rPr lang="en-TT" smtClean="0"/>
              <a:t>12/07/2023</a:t>
            </a:fld>
            <a:endParaRPr lang="en-GB"/>
          </a:p>
        </p:txBody>
      </p:sp>
      <p:sp>
        <p:nvSpPr>
          <p:cNvPr id="4" name="Footer Placeholder 3">
            <a:extLst>
              <a:ext uri="{FF2B5EF4-FFF2-40B4-BE49-F238E27FC236}">
                <a16:creationId xmlns:a16="http://schemas.microsoft.com/office/drawing/2014/main" id="{9C7B5B2C-85E0-27F4-A6FA-FFDE2253AA5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6FBC70-7556-0A9B-9D2C-9D89D16C6EC5}"/>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198439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F030-D0D7-7940-D92A-EEC6AA8AF1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T"/>
          </a:p>
        </p:txBody>
      </p:sp>
      <p:sp>
        <p:nvSpPr>
          <p:cNvPr id="3" name="Text Placeholder 2">
            <a:extLst>
              <a:ext uri="{FF2B5EF4-FFF2-40B4-BE49-F238E27FC236}">
                <a16:creationId xmlns:a16="http://schemas.microsoft.com/office/drawing/2014/main" id="{56F753B8-1754-A4EC-2FB2-371B974B59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A137EB-7D1F-63D4-4EFC-F3C6E48BB7E8}"/>
              </a:ext>
            </a:extLst>
          </p:cNvPr>
          <p:cNvSpPr>
            <a:spLocks noGrp="1"/>
          </p:cNvSpPr>
          <p:nvPr>
            <p:ph type="dt" sz="half" idx="10"/>
          </p:nvPr>
        </p:nvSpPr>
        <p:spPr/>
        <p:txBody>
          <a:bodyPr/>
          <a:lstStyle/>
          <a:p>
            <a:fld id="{FBCC3B0A-48C6-476F-84FE-9A58A88B2B99}" type="datetime1">
              <a:rPr lang="en-TT" smtClean="0"/>
              <a:t>12/07/2023</a:t>
            </a:fld>
            <a:endParaRPr lang="en-TT"/>
          </a:p>
        </p:txBody>
      </p:sp>
      <p:sp>
        <p:nvSpPr>
          <p:cNvPr id="5" name="Footer Placeholder 4">
            <a:extLst>
              <a:ext uri="{FF2B5EF4-FFF2-40B4-BE49-F238E27FC236}">
                <a16:creationId xmlns:a16="http://schemas.microsoft.com/office/drawing/2014/main" id="{F00E5BF6-7FD4-2F3E-2FC0-BF9A3FC3A0AD}"/>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45F0C163-ECCC-F189-3098-D45AFE27DE3A}"/>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1447884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A5A4D3-E18B-EEBD-9A27-9DF27D96FAFF}"/>
              </a:ext>
            </a:extLst>
          </p:cNvPr>
          <p:cNvSpPr>
            <a:spLocks noGrp="1"/>
          </p:cNvSpPr>
          <p:nvPr>
            <p:ph type="dt" sz="half" idx="10"/>
          </p:nvPr>
        </p:nvSpPr>
        <p:spPr/>
        <p:txBody>
          <a:bodyPr/>
          <a:lstStyle/>
          <a:p>
            <a:fld id="{7975E43E-9845-4548-B5FB-C829A45045F3}" type="datetime1">
              <a:rPr lang="en-TT" smtClean="0"/>
              <a:t>12/07/2023</a:t>
            </a:fld>
            <a:endParaRPr lang="en-GB"/>
          </a:p>
        </p:txBody>
      </p:sp>
      <p:sp>
        <p:nvSpPr>
          <p:cNvPr id="3" name="Footer Placeholder 2">
            <a:extLst>
              <a:ext uri="{FF2B5EF4-FFF2-40B4-BE49-F238E27FC236}">
                <a16:creationId xmlns:a16="http://schemas.microsoft.com/office/drawing/2014/main" id="{5B9F7780-B6D5-3D83-B654-E483186397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6A3F976-AE16-3FA0-4AB1-9E6A0AB0DEE6}"/>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1596755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F425-D777-E62F-816A-CA99B99247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90DBA8-79C9-57A2-AC4B-62A53BAFA7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CB42421-895C-A6F5-81C1-9B5078103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6B0CD-1CFA-561C-FBC6-CFAC836C21BD}"/>
              </a:ext>
            </a:extLst>
          </p:cNvPr>
          <p:cNvSpPr>
            <a:spLocks noGrp="1"/>
          </p:cNvSpPr>
          <p:nvPr>
            <p:ph type="dt" sz="half" idx="10"/>
          </p:nvPr>
        </p:nvSpPr>
        <p:spPr/>
        <p:txBody>
          <a:bodyPr/>
          <a:lstStyle/>
          <a:p>
            <a:fld id="{89D03829-022A-405C-B6EB-D823E651A71D}" type="datetime1">
              <a:rPr lang="en-TT" smtClean="0"/>
              <a:t>12/07/2023</a:t>
            </a:fld>
            <a:endParaRPr lang="en-GB"/>
          </a:p>
        </p:txBody>
      </p:sp>
      <p:sp>
        <p:nvSpPr>
          <p:cNvPr id="6" name="Footer Placeholder 5">
            <a:extLst>
              <a:ext uri="{FF2B5EF4-FFF2-40B4-BE49-F238E27FC236}">
                <a16:creationId xmlns:a16="http://schemas.microsoft.com/office/drawing/2014/main" id="{2FB62650-50C7-B412-5EF6-5C003FF899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8143AE-722B-077E-0019-D27BAE981354}"/>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1372116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D9F9-C256-F0C1-7AA6-070BF57A9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2380FC-0D84-B831-B67C-351CF233B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3DBF4D9-4832-01CA-1318-039E4C345A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547C0-A61F-068D-573D-D4304036B335}"/>
              </a:ext>
            </a:extLst>
          </p:cNvPr>
          <p:cNvSpPr>
            <a:spLocks noGrp="1"/>
          </p:cNvSpPr>
          <p:nvPr>
            <p:ph type="dt" sz="half" idx="10"/>
          </p:nvPr>
        </p:nvSpPr>
        <p:spPr/>
        <p:txBody>
          <a:bodyPr/>
          <a:lstStyle/>
          <a:p>
            <a:fld id="{A0C6B1A2-8FD3-4840-8D84-A62BE60718FB}" type="datetime1">
              <a:rPr lang="en-TT" smtClean="0"/>
              <a:t>12/07/2023</a:t>
            </a:fld>
            <a:endParaRPr lang="en-GB"/>
          </a:p>
        </p:txBody>
      </p:sp>
      <p:sp>
        <p:nvSpPr>
          <p:cNvPr id="6" name="Footer Placeholder 5">
            <a:extLst>
              <a:ext uri="{FF2B5EF4-FFF2-40B4-BE49-F238E27FC236}">
                <a16:creationId xmlns:a16="http://schemas.microsoft.com/office/drawing/2014/main" id="{8C068B6B-1A8E-CE99-55AC-4A0966DE40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D0CA5C-70BE-8626-643C-5ED4F33E02F2}"/>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249157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D78A5-CE9B-EEEF-57C0-03A3638FD6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971EE1-0AF3-E049-2735-8EC4598B4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0161C-D656-20A8-AC5A-A079ACB29D1B}"/>
              </a:ext>
            </a:extLst>
          </p:cNvPr>
          <p:cNvSpPr>
            <a:spLocks noGrp="1"/>
          </p:cNvSpPr>
          <p:nvPr>
            <p:ph type="dt" sz="half" idx="10"/>
          </p:nvPr>
        </p:nvSpPr>
        <p:spPr/>
        <p:txBody>
          <a:bodyPr/>
          <a:lstStyle/>
          <a:p>
            <a:fld id="{E78D8C2E-9983-42DA-9FE8-7E5CF1F3492A}" type="datetime1">
              <a:rPr lang="en-TT" smtClean="0"/>
              <a:t>12/07/2023</a:t>
            </a:fld>
            <a:endParaRPr lang="en-GB"/>
          </a:p>
        </p:txBody>
      </p:sp>
      <p:sp>
        <p:nvSpPr>
          <p:cNvPr id="5" name="Footer Placeholder 4">
            <a:extLst>
              <a:ext uri="{FF2B5EF4-FFF2-40B4-BE49-F238E27FC236}">
                <a16:creationId xmlns:a16="http://schemas.microsoft.com/office/drawing/2014/main" id="{EF6B2F4D-FD7A-0AD5-EA1C-6949C18BBA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F53F39-B918-50D6-73B0-29DD1CDDCF4B}"/>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1930534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9FD390-2E07-E07C-437A-C50FF9770D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D34BD5-B8CC-A387-B581-1A427B13D7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8AEAB9-EF78-F140-97D8-042FD0FA0520}"/>
              </a:ext>
            </a:extLst>
          </p:cNvPr>
          <p:cNvSpPr>
            <a:spLocks noGrp="1"/>
          </p:cNvSpPr>
          <p:nvPr>
            <p:ph type="dt" sz="half" idx="10"/>
          </p:nvPr>
        </p:nvSpPr>
        <p:spPr/>
        <p:txBody>
          <a:bodyPr/>
          <a:lstStyle/>
          <a:p>
            <a:fld id="{D5FEBE58-D962-4AF8-B58B-D6EFBB52BF0C}" type="datetime1">
              <a:rPr lang="en-TT" smtClean="0"/>
              <a:t>12/07/2023</a:t>
            </a:fld>
            <a:endParaRPr lang="en-GB"/>
          </a:p>
        </p:txBody>
      </p:sp>
      <p:sp>
        <p:nvSpPr>
          <p:cNvPr id="5" name="Footer Placeholder 4">
            <a:extLst>
              <a:ext uri="{FF2B5EF4-FFF2-40B4-BE49-F238E27FC236}">
                <a16:creationId xmlns:a16="http://schemas.microsoft.com/office/drawing/2014/main" id="{2A2F7C52-1E7A-3CCA-0682-11B2955C91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31C108-AE26-9FF0-80C1-F35ABD9E468D}"/>
              </a:ext>
            </a:extLst>
          </p:cNvPr>
          <p:cNvSpPr>
            <a:spLocks noGrp="1"/>
          </p:cNvSpPr>
          <p:nvPr>
            <p:ph type="sldNum" sz="quarter" idx="12"/>
          </p:nvPr>
        </p:nvSpPr>
        <p:spPr/>
        <p:txBody>
          <a:bodyPr/>
          <a:lstStyle/>
          <a:p>
            <a:fld id="{0B3F4DAA-3273-42D5-A775-20050D4978E9}" type="slidenum">
              <a:rPr lang="en-GB" smtClean="0"/>
              <a:t>‹#›</a:t>
            </a:fld>
            <a:endParaRPr lang="en-GB"/>
          </a:p>
        </p:txBody>
      </p:sp>
    </p:spTree>
    <p:extLst>
      <p:ext uri="{BB962C8B-B14F-4D97-AF65-F5344CB8AC3E}">
        <p14:creationId xmlns:p14="http://schemas.microsoft.com/office/powerpoint/2010/main" val="1668400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149F-F55A-8E66-86A9-8A10A4E62F3B}"/>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DBAB5BD2-559F-938E-9387-A4EF653F96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Content Placeholder 3">
            <a:extLst>
              <a:ext uri="{FF2B5EF4-FFF2-40B4-BE49-F238E27FC236}">
                <a16:creationId xmlns:a16="http://schemas.microsoft.com/office/drawing/2014/main" id="{A9DD89CD-683C-73C6-2953-7E54674399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Date Placeholder 4">
            <a:extLst>
              <a:ext uri="{FF2B5EF4-FFF2-40B4-BE49-F238E27FC236}">
                <a16:creationId xmlns:a16="http://schemas.microsoft.com/office/drawing/2014/main" id="{536BD96C-7DE1-0E73-00E3-A3C6BA95D43F}"/>
              </a:ext>
            </a:extLst>
          </p:cNvPr>
          <p:cNvSpPr>
            <a:spLocks noGrp="1"/>
          </p:cNvSpPr>
          <p:nvPr>
            <p:ph type="dt" sz="half" idx="10"/>
          </p:nvPr>
        </p:nvSpPr>
        <p:spPr/>
        <p:txBody>
          <a:bodyPr/>
          <a:lstStyle/>
          <a:p>
            <a:fld id="{8E84C6B7-0EFB-4FA6-94E6-C75BFB88D165}" type="datetime1">
              <a:rPr lang="en-TT" smtClean="0"/>
              <a:t>12/07/2023</a:t>
            </a:fld>
            <a:endParaRPr lang="en-TT"/>
          </a:p>
        </p:txBody>
      </p:sp>
      <p:sp>
        <p:nvSpPr>
          <p:cNvPr id="6" name="Footer Placeholder 5">
            <a:extLst>
              <a:ext uri="{FF2B5EF4-FFF2-40B4-BE49-F238E27FC236}">
                <a16:creationId xmlns:a16="http://schemas.microsoft.com/office/drawing/2014/main" id="{5E761037-8FEB-2BFF-0470-3EAFDC62EB84}"/>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8FA003B2-2AF1-B4C6-C558-7416A1DBFC77}"/>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197995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7AA8-127B-C4F3-6F33-D3DFD9345E9D}"/>
              </a:ext>
            </a:extLst>
          </p:cNvPr>
          <p:cNvSpPr>
            <a:spLocks noGrp="1"/>
          </p:cNvSpPr>
          <p:nvPr>
            <p:ph type="title"/>
          </p:nvPr>
        </p:nvSpPr>
        <p:spPr>
          <a:xfrm>
            <a:off x="839788" y="365125"/>
            <a:ext cx="10515600" cy="1325563"/>
          </a:xfrm>
        </p:spPr>
        <p:txBody>
          <a:bodyPr/>
          <a:lstStyle/>
          <a:p>
            <a:r>
              <a:rPr lang="en-US"/>
              <a:t>Click to edit Master title style</a:t>
            </a:r>
            <a:endParaRPr lang="en-TT"/>
          </a:p>
        </p:txBody>
      </p:sp>
      <p:sp>
        <p:nvSpPr>
          <p:cNvPr id="3" name="Text Placeholder 2">
            <a:extLst>
              <a:ext uri="{FF2B5EF4-FFF2-40B4-BE49-F238E27FC236}">
                <a16:creationId xmlns:a16="http://schemas.microsoft.com/office/drawing/2014/main" id="{DDD34951-0E80-631F-8115-CCD9B1DB86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B8FC67-DDE3-58E5-ACE2-380CA93C2B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Text Placeholder 4">
            <a:extLst>
              <a:ext uri="{FF2B5EF4-FFF2-40B4-BE49-F238E27FC236}">
                <a16:creationId xmlns:a16="http://schemas.microsoft.com/office/drawing/2014/main" id="{5FEA6CA5-93AA-43AB-A861-9B62E2738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116B1B-1D47-7D38-6041-7750E69F6B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7" name="Date Placeholder 6">
            <a:extLst>
              <a:ext uri="{FF2B5EF4-FFF2-40B4-BE49-F238E27FC236}">
                <a16:creationId xmlns:a16="http://schemas.microsoft.com/office/drawing/2014/main" id="{19F77BD8-402D-39B5-5E74-0EA22904F021}"/>
              </a:ext>
            </a:extLst>
          </p:cNvPr>
          <p:cNvSpPr>
            <a:spLocks noGrp="1"/>
          </p:cNvSpPr>
          <p:nvPr>
            <p:ph type="dt" sz="half" idx="10"/>
          </p:nvPr>
        </p:nvSpPr>
        <p:spPr/>
        <p:txBody>
          <a:bodyPr/>
          <a:lstStyle/>
          <a:p>
            <a:fld id="{5601A147-6BE2-446B-AF2C-127E02113C07}" type="datetime1">
              <a:rPr lang="en-TT" smtClean="0"/>
              <a:t>12/07/2023</a:t>
            </a:fld>
            <a:endParaRPr lang="en-TT"/>
          </a:p>
        </p:txBody>
      </p:sp>
      <p:sp>
        <p:nvSpPr>
          <p:cNvPr id="8" name="Footer Placeholder 7">
            <a:extLst>
              <a:ext uri="{FF2B5EF4-FFF2-40B4-BE49-F238E27FC236}">
                <a16:creationId xmlns:a16="http://schemas.microsoft.com/office/drawing/2014/main" id="{98E016E0-B6EC-5D29-9F99-6CAD2EBC5BA4}"/>
              </a:ext>
            </a:extLst>
          </p:cNvPr>
          <p:cNvSpPr>
            <a:spLocks noGrp="1"/>
          </p:cNvSpPr>
          <p:nvPr>
            <p:ph type="ftr" sz="quarter" idx="11"/>
          </p:nvPr>
        </p:nvSpPr>
        <p:spPr/>
        <p:txBody>
          <a:bodyPr/>
          <a:lstStyle/>
          <a:p>
            <a:endParaRPr lang="en-TT"/>
          </a:p>
        </p:txBody>
      </p:sp>
      <p:sp>
        <p:nvSpPr>
          <p:cNvPr id="9" name="Slide Number Placeholder 8">
            <a:extLst>
              <a:ext uri="{FF2B5EF4-FFF2-40B4-BE49-F238E27FC236}">
                <a16:creationId xmlns:a16="http://schemas.microsoft.com/office/drawing/2014/main" id="{D406B0A7-A384-E0BD-C223-97E9E2783F22}"/>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423264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8805-BBB5-07AA-5101-C0FCC1BAE1C6}"/>
              </a:ext>
            </a:extLst>
          </p:cNvPr>
          <p:cNvSpPr>
            <a:spLocks noGrp="1"/>
          </p:cNvSpPr>
          <p:nvPr>
            <p:ph type="title"/>
          </p:nvPr>
        </p:nvSpPr>
        <p:spPr/>
        <p:txBody>
          <a:bodyPr/>
          <a:lstStyle/>
          <a:p>
            <a:r>
              <a:rPr lang="en-US"/>
              <a:t>Click to edit Master title style</a:t>
            </a:r>
            <a:endParaRPr lang="en-TT"/>
          </a:p>
        </p:txBody>
      </p:sp>
      <p:sp>
        <p:nvSpPr>
          <p:cNvPr id="3" name="Date Placeholder 2">
            <a:extLst>
              <a:ext uri="{FF2B5EF4-FFF2-40B4-BE49-F238E27FC236}">
                <a16:creationId xmlns:a16="http://schemas.microsoft.com/office/drawing/2014/main" id="{A8F98AD4-2F82-B402-FEE8-5228022F97B9}"/>
              </a:ext>
            </a:extLst>
          </p:cNvPr>
          <p:cNvSpPr>
            <a:spLocks noGrp="1"/>
          </p:cNvSpPr>
          <p:nvPr>
            <p:ph type="dt" sz="half" idx="10"/>
          </p:nvPr>
        </p:nvSpPr>
        <p:spPr/>
        <p:txBody>
          <a:bodyPr/>
          <a:lstStyle/>
          <a:p>
            <a:fld id="{38FC242F-199F-40CC-8205-395644F68467}" type="datetime1">
              <a:rPr lang="en-TT" smtClean="0"/>
              <a:t>12/07/2023</a:t>
            </a:fld>
            <a:endParaRPr lang="en-TT"/>
          </a:p>
        </p:txBody>
      </p:sp>
      <p:sp>
        <p:nvSpPr>
          <p:cNvPr id="4" name="Footer Placeholder 3">
            <a:extLst>
              <a:ext uri="{FF2B5EF4-FFF2-40B4-BE49-F238E27FC236}">
                <a16:creationId xmlns:a16="http://schemas.microsoft.com/office/drawing/2014/main" id="{0A5188EC-BA85-CAC4-93C7-926B2FAE25EA}"/>
              </a:ext>
            </a:extLst>
          </p:cNvPr>
          <p:cNvSpPr>
            <a:spLocks noGrp="1"/>
          </p:cNvSpPr>
          <p:nvPr>
            <p:ph type="ftr" sz="quarter" idx="11"/>
          </p:nvPr>
        </p:nvSpPr>
        <p:spPr/>
        <p:txBody>
          <a:bodyPr/>
          <a:lstStyle/>
          <a:p>
            <a:endParaRPr lang="en-TT"/>
          </a:p>
        </p:txBody>
      </p:sp>
      <p:sp>
        <p:nvSpPr>
          <p:cNvPr id="5" name="Slide Number Placeholder 4">
            <a:extLst>
              <a:ext uri="{FF2B5EF4-FFF2-40B4-BE49-F238E27FC236}">
                <a16:creationId xmlns:a16="http://schemas.microsoft.com/office/drawing/2014/main" id="{3431C7D5-7A87-F2FC-9516-0A705C11BBFD}"/>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302615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A5EBA-4199-6F92-CF2A-21EFD5A77727}"/>
              </a:ext>
            </a:extLst>
          </p:cNvPr>
          <p:cNvSpPr>
            <a:spLocks noGrp="1"/>
          </p:cNvSpPr>
          <p:nvPr>
            <p:ph type="dt" sz="half" idx="10"/>
          </p:nvPr>
        </p:nvSpPr>
        <p:spPr/>
        <p:txBody>
          <a:bodyPr/>
          <a:lstStyle/>
          <a:p>
            <a:fld id="{AB0CB293-F965-4C98-B254-8880159B54E5}" type="datetime1">
              <a:rPr lang="en-TT" smtClean="0"/>
              <a:t>12/07/2023</a:t>
            </a:fld>
            <a:endParaRPr lang="en-TT"/>
          </a:p>
        </p:txBody>
      </p:sp>
      <p:sp>
        <p:nvSpPr>
          <p:cNvPr id="3" name="Footer Placeholder 2">
            <a:extLst>
              <a:ext uri="{FF2B5EF4-FFF2-40B4-BE49-F238E27FC236}">
                <a16:creationId xmlns:a16="http://schemas.microsoft.com/office/drawing/2014/main" id="{0336C2CB-D672-79D5-B8E4-005AB1F2D186}"/>
              </a:ext>
            </a:extLst>
          </p:cNvPr>
          <p:cNvSpPr>
            <a:spLocks noGrp="1"/>
          </p:cNvSpPr>
          <p:nvPr>
            <p:ph type="ftr" sz="quarter" idx="11"/>
          </p:nvPr>
        </p:nvSpPr>
        <p:spPr/>
        <p:txBody>
          <a:bodyPr/>
          <a:lstStyle/>
          <a:p>
            <a:endParaRPr lang="en-TT"/>
          </a:p>
        </p:txBody>
      </p:sp>
      <p:sp>
        <p:nvSpPr>
          <p:cNvPr id="4" name="Slide Number Placeholder 3">
            <a:extLst>
              <a:ext uri="{FF2B5EF4-FFF2-40B4-BE49-F238E27FC236}">
                <a16:creationId xmlns:a16="http://schemas.microsoft.com/office/drawing/2014/main" id="{77DC13E3-DAEC-0882-38EA-E74C179C5078}"/>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41427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AABC2-96A0-4474-832A-01C8D4287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Content Placeholder 2">
            <a:extLst>
              <a:ext uri="{FF2B5EF4-FFF2-40B4-BE49-F238E27FC236}">
                <a16:creationId xmlns:a16="http://schemas.microsoft.com/office/drawing/2014/main" id="{8122BDA6-BF26-C3CF-54B4-D77A84378D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Text Placeholder 3">
            <a:extLst>
              <a:ext uri="{FF2B5EF4-FFF2-40B4-BE49-F238E27FC236}">
                <a16:creationId xmlns:a16="http://schemas.microsoft.com/office/drawing/2014/main" id="{02635936-15E4-D3B2-43DB-5B92B1E45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8A3891-70DC-3698-87CB-1A7E0B5D66AB}"/>
              </a:ext>
            </a:extLst>
          </p:cNvPr>
          <p:cNvSpPr>
            <a:spLocks noGrp="1"/>
          </p:cNvSpPr>
          <p:nvPr>
            <p:ph type="dt" sz="half" idx="10"/>
          </p:nvPr>
        </p:nvSpPr>
        <p:spPr/>
        <p:txBody>
          <a:bodyPr/>
          <a:lstStyle/>
          <a:p>
            <a:fld id="{3A0FF1F4-03CC-4882-80DC-4EE9095FF73A}" type="datetime1">
              <a:rPr lang="en-TT" smtClean="0"/>
              <a:t>12/07/2023</a:t>
            </a:fld>
            <a:endParaRPr lang="en-TT"/>
          </a:p>
        </p:txBody>
      </p:sp>
      <p:sp>
        <p:nvSpPr>
          <p:cNvPr id="6" name="Footer Placeholder 5">
            <a:extLst>
              <a:ext uri="{FF2B5EF4-FFF2-40B4-BE49-F238E27FC236}">
                <a16:creationId xmlns:a16="http://schemas.microsoft.com/office/drawing/2014/main" id="{1F99D362-49B6-657E-30BA-AAE8DF24B0C6}"/>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DF6343CE-BAA1-863C-C45F-EFBCA50BC8E2}"/>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362437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CB81A-EFBA-5F2A-6087-4C5F54B51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Picture Placeholder 2">
            <a:extLst>
              <a:ext uri="{FF2B5EF4-FFF2-40B4-BE49-F238E27FC236}">
                <a16:creationId xmlns:a16="http://schemas.microsoft.com/office/drawing/2014/main" id="{8A5F0C8E-D7CD-E250-D458-40EAA7BE5F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a:extLst>
              <a:ext uri="{FF2B5EF4-FFF2-40B4-BE49-F238E27FC236}">
                <a16:creationId xmlns:a16="http://schemas.microsoft.com/office/drawing/2014/main" id="{445D13C3-F328-E5ED-165D-4F0092C1B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F99EC9-A541-096D-16FF-17849F8B863F}"/>
              </a:ext>
            </a:extLst>
          </p:cNvPr>
          <p:cNvSpPr>
            <a:spLocks noGrp="1"/>
          </p:cNvSpPr>
          <p:nvPr>
            <p:ph type="dt" sz="half" idx="10"/>
          </p:nvPr>
        </p:nvSpPr>
        <p:spPr/>
        <p:txBody>
          <a:bodyPr/>
          <a:lstStyle/>
          <a:p>
            <a:fld id="{B0A6BFBF-E266-4014-ACC7-8EB894054FB9}" type="datetime1">
              <a:rPr lang="en-TT" smtClean="0"/>
              <a:t>12/07/2023</a:t>
            </a:fld>
            <a:endParaRPr lang="en-TT"/>
          </a:p>
        </p:txBody>
      </p:sp>
      <p:sp>
        <p:nvSpPr>
          <p:cNvPr id="6" name="Footer Placeholder 5">
            <a:extLst>
              <a:ext uri="{FF2B5EF4-FFF2-40B4-BE49-F238E27FC236}">
                <a16:creationId xmlns:a16="http://schemas.microsoft.com/office/drawing/2014/main" id="{64766AD3-4893-C9E5-EA32-31D876A8A0DE}"/>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5A612C2D-AF91-A2AD-63C7-86F1C5796F14}"/>
              </a:ext>
            </a:extLst>
          </p:cNvPr>
          <p:cNvSpPr>
            <a:spLocks noGrp="1"/>
          </p:cNvSpPr>
          <p:nvPr>
            <p:ph type="sldNum" sz="quarter" idx="12"/>
          </p:nvPr>
        </p:nvSpPr>
        <p:spPr/>
        <p:txBody>
          <a:bodyPr/>
          <a:lstStyle/>
          <a:p>
            <a:fld id="{D7E6F9AE-410A-4AF5-AFE8-233E8CF059C1}" type="slidenum">
              <a:rPr lang="en-TT" smtClean="0"/>
              <a:t>‹#›</a:t>
            </a:fld>
            <a:endParaRPr lang="en-TT"/>
          </a:p>
        </p:txBody>
      </p:sp>
    </p:spTree>
    <p:extLst>
      <p:ext uri="{BB962C8B-B14F-4D97-AF65-F5344CB8AC3E}">
        <p14:creationId xmlns:p14="http://schemas.microsoft.com/office/powerpoint/2010/main" val="111774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8B141-18EC-E05C-BBF2-228BC133F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T"/>
          </a:p>
        </p:txBody>
      </p:sp>
      <p:sp>
        <p:nvSpPr>
          <p:cNvPr id="3" name="Text Placeholder 2">
            <a:extLst>
              <a:ext uri="{FF2B5EF4-FFF2-40B4-BE49-F238E27FC236}">
                <a16:creationId xmlns:a16="http://schemas.microsoft.com/office/drawing/2014/main" id="{6B1D141A-3E07-6922-7B29-5114215236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3A466BB5-C532-6C90-5CBA-9E15F304D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B7DE1-04AE-4CBC-9BE8-2577F86C6731}" type="datetime1">
              <a:rPr lang="en-TT" smtClean="0"/>
              <a:t>12/07/2023</a:t>
            </a:fld>
            <a:endParaRPr lang="en-TT"/>
          </a:p>
        </p:txBody>
      </p:sp>
      <p:sp>
        <p:nvSpPr>
          <p:cNvPr id="5" name="Footer Placeholder 4">
            <a:extLst>
              <a:ext uri="{FF2B5EF4-FFF2-40B4-BE49-F238E27FC236}">
                <a16:creationId xmlns:a16="http://schemas.microsoft.com/office/drawing/2014/main" id="{E7CD43E2-9D03-78FB-0BBE-C8B30FC408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a:p>
        </p:txBody>
      </p:sp>
      <p:sp>
        <p:nvSpPr>
          <p:cNvPr id="6" name="Slide Number Placeholder 5">
            <a:extLst>
              <a:ext uri="{FF2B5EF4-FFF2-40B4-BE49-F238E27FC236}">
                <a16:creationId xmlns:a16="http://schemas.microsoft.com/office/drawing/2014/main" id="{B70BFCF4-6C6F-323C-8FFB-A7607EA263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F9AE-410A-4AF5-AFE8-233E8CF059C1}" type="slidenum">
              <a:rPr lang="en-TT" smtClean="0"/>
              <a:t>‹#›</a:t>
            </a:fld>
            <a:endParaRPr lang="en-TT"/>
          </a:p>
        </p:txBody>
      </p:sp>
    </p:spTree>
    <p:extLst>
      <p:ext uri="{BB962C8B-B14F-4D97-AF65-F5344CB8AC3E}">
        <p14:creationId xmlns:p14="http://schemas.microsoft.com/office/powerpoint/2010/main" val="2901886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E48A8-054B-4236-8809-6A61C04DF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7618F9-08D4-4EFF-A3E2-91E54777F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E852-4083-4B50-98B2-CB05B79E4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02597-3ECE-4FD0-BEDE-A6C87B494FD2}" type="datetime1">
              <a:rPr lang="en-TT" smtClean="0"/>
              <a:t>12/07/2023</a:t>
            </a:fld>
            <a:endParaRPr lang="en-US" dirty="0"/>
          </a:p>
        </p:txBody>
      </p:sp>
      <p:sp>
        <p:nvSpPr>
          <p:cNvPr id="5" name="Footer Placeholder 4">
            <a:extLst>
              <a:ext uri="{FF2B5EF4-FFF2-40B4-BE49-F238E27FC236}">
                <a16:creationId xmlns:a16="http://schemas.microsoft.com/office/drawing/2014/main" id="{F045BA95-EA18-486F-A8F2-64077437C9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5668BD-D02E-4A6F-BA04-F78DCEAC04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C92B2-B6CA-411B-9B91-85B2FC74372F}" type="slidenum">
              <a:rPr lang="en-US" smtClean="0"/>
              <a:t>‹#›</a:t>
            </a:fld>
            <a:endParaRPr lang="en-US" dirty="0"/>
          </a:p>
        </p:txBody>
      </p:sp>
    </p:spTree>
    <p:extLst>
      <p:ext uri="{BB962C8B-B14F-4D97-AF65-F5344CB8AC3E}">
        <p14:creationId xmlns:p14="http://schemas.microsoft.com/office/powerpoint/2010/main" val="801210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B3E50-0A17-2EFB-F3DB-610255A49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BBA7D6-8A8E-A475-BF3E-87DADA25A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092244-7574-3D0A-00AE-B8754B037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A6EEF6-A012-4666-BCD1-BCDE124F88A9}" type="datetime1">
              <a:rPr lang="en-TT" smtClean="0"/>
              <a:t>12/07/2023</a:t>
            </a:fld>
            <a:endParaRPr lang="en-GB"/>
          </a:p>
        </p:txBody>
      </p:sp>
      <p:sp>
        <p:nvSpPr>
          <p:cNvPr id="5" name="Footer Placeholder 4">
            <a:extLst>
              <a:ext uri="{FF2B5EF4-FFF2-40B4-BE49-F238E27FC236}">
                <a16:creationId xmlns:a16="http://schemas.microsoft.com/office/drawing/2014/main" id="{97B8FC02-5150-DDBF-B88B-29E60A762F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C6D3AD-A4F0-749E-4E3A-F7EFFF503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F4DAA-3273-42D5-A775-20050D4978E9}" type="slidenum">
              <a:rPr lang="en-GB" smtClean="0"/>
              <a:t>‹#›</a:t>
            </a:fld>
            <a:endParaRPr lang="en-GB"/>
          </a:p>
        </p:txBody>
      </p:sp>
      <p:pic>
        <p:nvPicPr>
          <p:cNvPr id="7" name="Picture 6">
            <a:extLst>
              <a:ext uri="{FF2B5EF4-FFF2-40B4-BE49-F238E27FC236}">
                <a16:creationId xmlns:a16="http://schemas.microsoft.com/office/drawing/2014/main" id="{C31F4EE6-573C-479C-3CC9-D83E00AB1AFB}"/>
              </a:ext>
            </a:extLst>
          </p:cNvPr>
          <p:cNvPicPr>
            <a:picLocks noChangeAspect="1"/>
          </p:cNvPicPr>
          <p:nvPr userDrawn="1"/>
        </p:nvPicPr>
        <p:blipFill>
          <a:blip r:embed="rId13"/>
          <a:stretch>
            <a:fillRect/>
          </a:stretch>
        </p:blipFill>
        <p:spPr>
          <a:xfrm>
            <a:off x="120648" y="6492875"/>
            <a:ext cx="865707" cy="249958"/>
          </a:xfrm>
          <a:prstGeom prst="rect">
            <a:avLst/>
          </a:prstGeom>
        </p:spPr>
      </p:pic>
    </p:spTree>
    <p:extLst>
      <p:ext uri="{BB962C8B-B14F-4D97-AF65-F5344CB8AC3E}">
        <p14:creationId xmlns:p14="http://schemas.microsoft.com/office/powerpoint/2010/main" val="6013966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5.wdp"/><Relationship Id="rId1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mailto:info@thecpso.org" TargetMode="Externa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image" Target="../media/image16.jpg"/><Relationship Id="rId4" Type="http://schemas.openxmlformats.org/officeDocument/2006/relationships/hyperlink" Target="https://www.middleeastmonitor.com/20200414-lebanon-migrant-domestic-workers-must-be-protected-says-amnest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7" name="Rectangle 9226">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Right Triangle 922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1" name="Rectangle 9230">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A6C40D-10DD-4562-A43B-0D39004A962F}"/>
              </a:ext>
            </a:extLst>
          </p:cNvPr>
          <p:cNvSpPr txBox="1"/>
          <p:nvPr/>
        </p:nvSpPr>
        <p:spPr>
          <a:xfrm>
            <a:off x="1289304" y="3265840"/>
            <a:ext cx="9310833" cy="1137111"/>
          </a:xfrm>
          <a:prstGeom prst="rect">
            <a:avLst/>
          </a:prstGeom>
        </p:spPr>
        <p:txBody>
          <a:bodyPr vert="horz" lIns="91440" tIns="45720" rIns="91440" bIns="45720" rtlCol="0" anchor="ctr" anchorCtr="0">
            <a:normAutofit/>
          </a:bodyPr>
          <a:lstStyle/>
          <a:p>
            <a:pPr algn="ctr">
              <a:lnSpc>
                <a:spcPct val="90000"/>
              </a:lnSpc>
              <a:spcBef>
                <a:spcPct val="0"/>
              </a:spcBef>
              <a:spcAft>
                <a:spcPts val="600"/>
              </a:spcAft>
            </a:pPr>
            <a:r>
              <a:rPr lang="en-US" sz="5400" b="1" kern="1200" dirty="0">
                <a:solidFill>
                  <a:schemeClr val="tx1"/>
                </a:solidFill>
                <a:latin typeface="+mj-lt"/>
                <a:ea typeface="+mj-ea"/>
                <a:cs typeface="+mj-cs"/>
              </a:rPr>
              <a:t>Work </a:t>
            </a:r>
            <a:r>
              <a:rPr lang="en-US" sz="5400" b="1" kern="1200" dirty="0" err="1">
                <a:solidFill>
                  <a:schemeClr val="tx1"/>
                </a:solidFill>
                <a:latin typeface="+mj-lt"/>
                <a:ea typeface="+mj-ea"/>
                <a:cs typeface="+mj-cs"/>
              </a:rPr>
              <a:t>Programme</a:t>
            </a:r>
            <a:r>
              <a:rPr lang="en-US" sz="5400" b="1" dirty="0">
                <a:latin typeface="+mj-lt"/>
                <a:ea typeface="+mj-ea"/>
                <a:cs typeface="+mj-cs"/>
              </a:rPr>
              <a:t> 2</a:t>
            </a:r>
            <a:r>
              <a:rPr lang="en-US" sz="5400" b="1" kern="1200" dirty="0">
                <a:solidFill>
                  <a:schemeClr val="tx1"/>
                </a:solidFill>
                <a:latin typeface="+mj-lt"/>
                <a:ea typeface="+mj-ea"/>
                <a:cs typeface="+mj-cs"/>
              </a:rPr>
              <a:t>023 – 2024 </a:t>
            </a:r>
          </a:p>
        </p:txBody>
      </p:sp>
      <p:pic>
        <p:nvPicPr>
          <p:cNvPr id="9222" name="Picture 6" descr="CARICOM Private Sector Organization (CPSO) - CARICOM">
            <a:extLst>
              <a:ext uri="{FF2B5EF4-FFF2-40B4-BE49-F238E27FC236}">
                <a16:creationId xmlns:a16="http://schemas.microsoft.com/office/drawing/2014/main" id="{FFBCA326-5B0B-4E71-A7A2-3FFC43CF89BD}"/>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a:ext>
            </a:extLst>
          </a:blip>
          <a:stretch/>
        </p:blipFill>
        <p:spPr bwMode="auto">
          <a:xfrm>
            <a:off x="3023511" y="1202318"/>
            <a:ext cx="5344921" cy="2065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AE34CB-AF84-1A05-7301-F6AED357DCE0}"/>
              </a:ext>
            </a:extLst>
          </p:cNvPr>
          <p:cNvSpPr txBox="1"/>
          <p:nvPr/>
        </p:nvSpPr>
        <p:spPr>
          <a:xfrm>
            <a:off x="1289304" y="4612943"/>
            <a:ext cx="7745969" cy="1408222"/>
          </a:xfrm>
          <a:prstGeom prst="rect">
            <a:avLst/>
          </a:prstGeom>
        </p:spPr>
        <p:txBody>
          <a:bodyPr vert="horz" lIns="91440" tIns="45720" rIns="91440" bIns="45720" rtlCol="0" anchor="t">
            <a:normAutofit/>
          </a:bodyPr>
          <a:lstStyle/>
          <a:p>
            <a:pPr algn="ctr">
              <a:lnSpc>
                <a:spcPct val="90000"/>
              </a:lnSpc>
            </a:pPr>
            <a:r>
              <a:rPr lang="en-US" sz="2000" b="1" dirty="0"/>
              <a:t>Dr. Patrick Antoine</a:t>
            </a:r>
          </a:p>
          <a:p>
            <a:pPr algn="ctr">
              <a:lnSpc>
                <a:spcPct val="90000"/>
              </a:lnSpc>
            </a:pPr>
            <a:r>
              <a:rPr lang="en-US" sz="2000" b="1" dirty="0"/>
              <a:t>CEO &amp; Technical Director</a:t>
            </a:r>
          </a:p>
          <a:p>
            <a:pPr algn="ctr">
              <a:lnSpc>
                <a:spcPct val="90000"/>
              </a:lnSpc>
            </a:pPr>
            <a:r>
              <a:rPr lang="en-US" sz="2000" b="1" dirty="0"/>
              <a:t>3</a:t>
            </a:r>
            <a:r>
              <a:rPr lang="en-US" sz="2000" b="1" baseline="30000" dirty="0"/>
              <a:t>rd</a:t>
            </a:r>
            <a:r>
              <a:rPr lang="en-US" sz="2000" b="1" dirty="0"/>
              <a:t> Annual General Meeting </a:t>
            </a:r>
          </a:p>
          <a:p>
            <a:pPr algn="ctr">
              <a:lnSpc>
                <a:spcPct val="90000"/>
              </a:lnSpc>
            </a:pPr>
            <a:r>
              <a:rPr lang="en-US" sz="2000" b="1" dirty="0"/>
              <a:t> 11 July 2023</a:t>
            </a:r>
          </a:p>
        </p:txBody>
      </p:sp>
      <p:sp>
        <p:nvSpPr>
          <p:cNvPr id="4" name="Slide Number Placeholder 3">
            <a:extLst>
              <a:ext uri="{FF2B5EF4-FFF2-40B4-BE49-F238E27FC236}">
                <a16:creationId xmlns:a16="http://schemas.microsoft.com/office/drawing/2014/main" id="{0FCC4914-D525-07AB-CE9E-86B919BC2C40}"/>
              </a:ext>
            </a:extLst>
          </p:cNvPr>
          <p:cNvSpPr>
            <a:spLocks noGrp="1"/>
          </p:cNvSpPr>
          <p:nvPr>
            <p:ph type="sldNum" sz="quarter" idx="12"/>
          </p:nvPr>
        </p:nvSpPr>
        <p:spPr/>
        <p:txBody>
          <a:bodyPr/>
          <a:lstStyle/>
          <a:p>
            <a:fld id="{D7E6F9AE-410A-4AF5-AFE8-233E8CF059C1}" type="slidenum">
              <a:rPr lang="en-TT" smtClean="0"/>
              <a:t>1</a:t>
            </a:fld>
            <a:endParaRPr lang="en-TT"/>
          </a:p>
        </p:txBody>
      </p:sp>
    </p:spTree>
    <p:extLst>
      <p:ext uri="{BB962C8B-B14F-4D97-AF65-F5344CB8AC3E}">
        <p14:creationId xmlns:p14="http://schemas.microsoft.com/office/powerpoint/2010/main" val="412847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fade">
                                      <p:cBhvr>
                                        <p:cTn id="15"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blue and white sign&#10;&#10;Description automatically generated with low confidence">
            <a:extLst>
              <a:ext uri="{FF2B5EF4-FFF2-40B4-BE49-F238E27FC236}">
                <a16:creationId xmlns:a16="http://schemas.microsoft.com/office/drawing/2014/main" id="{02FFB10B-D84A-FC95-391C-F38A2F2C3C0F}"/>
              </a:ext>
            </a:extLst>
          </p:cNvPr>
          <p:cNvPicPr>
            <a:picLocks noChangeAspect="1"/>
          </p:cNvPicPr>
          <p:nvPr/>
        </p:nvPicPr>
        <p:blipFill>
          <a:blip r:embed="rId2"/>
          <a:stretch>
            <a:fillRect/>
          </a:stretch>
        </p:blipFill>
        <p:spPr>
          <a:xfrm>
            <a:off x="493022" y="2642616"/>
            <a:ext cx="5268451" cy="3605784"/>
          </a:xfrm>
          <a:prstGeom prst="rect">
            <a:avLst/>
          </a:prstGeom>
        </p:spPr>
      </p:pic>
      <p:pic>
        <p:nvPicPr>
          <p:cNvPr id="6" name="Content Placeholder 5" descr="Top view of different fruits and vegetables">
            <a:extLst>
              <a:ext uri="{FF2B5EF4-FFF2-40B4-BE49-F238E27FC236}">
                <a16:creationId xmlns:a16="http://schemas.microsoft.com/office/drawing/2014/main" id="{6E4C2541-54B3-E13E-8402-5C6ED82116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54496" y="2648895"/>
            <a:ext cx="5614416" cy="3593226"/>
          </a:xfrm>
          <a:prstGeom prst="rect">
            <a:avLst/>
          </a:prstGeom>
        </p:spPr>
      </p:pic>
      <p:pic>
        <p:nvPicPr>
          <p:cNvPr id="7" name="Picture 6">
            <a:extLst>
              <a:ext uri="{FF2B5EF4-FFF2-40B4-BE49-F238E27FC236}">
                <a16:creationId xmlns:a16="http://schemas.microsoft.com/office/drawing/2014/main" id="{1B529539-D136-5213-93F9-B65B4DFA8701}"/>
              </a:ext>
            </a:extLst>
          </p:cNvPr>
          <p:cNvPicPr>
            <a:picLocks noChangeAspect="1"/>
          </p:cNvPicPr>
          <p:nvPr/>
        </p:nvPicPr>
        <p:blipFill>
          <a:blip r:embed="rId4"/>
          <a:stretch>
            <a:fillRect/>
          </a:stretch>
        </p:blipFill>
        <p:spPr>
          <a:xfrm>
            <a:off x="145893" y="6350794"/>
            <a:ext cx="865707" cy="358955"/>
          </a:xfrm>
          <a:prstGeom prst="rect">
            <a:avLst/>
          </a:prstGeom>
        </p:spPr>
      </p:pic>
      <p:sp>
        <p:nvSpPr>
          <p:cNvPr id="2" name="Slide Number Placeholder 1">
            <a:extLst>
              <a:ext uri="{FF2B5EF4-FFF2-40B4-BE49-F238E27FC236}">
                <a16:creationId xmlns:a16="http://schemas.microsoft.com/office/drawing/2014/main" id="{ED252A55-0C1C-9B9C-FBD5-F7007930B5D2}"/>
              </a:ext>
            </a:extLst>
          </p:cNvPr>
          <p:cNvSpPr>
            <a:spLocks noGrp="1"/>
          </p:cNvSpPr>
          <p:nvPr>
            <p:ph type="sldNum" sz="quarter" idx="12"/>
          </p:nvPr>
        </p:nvSpPr>
        <p:spPr/>
        <p:txBody>
          <a:bodyPr/>
          <a:lstStyle/>
          <a:p>
            <a:fld id="{D7E6F9AE-410A-4AF5-AFE8-233E8CF059C1}" type="slidenum">
              <a:rPr lang="en-TT" smtClean="0"/>
              <a:t>10</a:t>
            </a:fld>
            <a:endParaRPr lang="en-TT"/>
          </a:p>
        </p:txBody>
      </p:sp>
      <p:sp>
        <p:nvSpPr>
          <p:cNvPr id="3" name="TextBox 2">
            <a:extLst>
              <a:ext uri="{FF2B5EF4-FFF2-40B4-BE49-F238E27FC236}">
                <a16:creationId xmlns:a16="http://schemas.microsoft.com/office/drawing/2014/main" id="{4E8FC42E-C253-B4F2-2D87-A5B27C2437AD}"/>
              </a:ext>
            </a:extLst>
          </p:cNvPr>
          <p:cNvSpPr txBox="1"/>
          <p:nvPr/>
        </p:nvSpPr>
        <p:spPr>
          <a:xfrm>
            <a:off x="3689130" y="1034429"/>
            <a:ext cx="5580993" cy="707886"/>
          </a:xfrm>
          <a:prstGeom prst="rect">
            <a:avLst/>
          </a:prstGeom>
          <a:noFill/>
        </p:spPr>
        <p:txBody>
          <a:bodyPr wrap="square" rtlCol="0">
            <a:spAutoFit/>
          </a:bodyPr>
          <a:lstStyle/>
          <a:p>
            <a:pPr algn="ctr"/>
            <a:r>
              <a:rPr lang="en-US" sz="4000" b="1" dirty="0">
                <a:latin typeface="Candara" panose="020E0502030303020204" pitchFamily="34" charset="0"/>
              </a:rPr>
              <a:t>STRATEGIC PRIORITY 3</a:t>
            </a:r>
          </a:p>
        </p:txBody>
      </p:sp>
    </p:spTree>
    <p:extLst>
      <p:ext uri="{BB962C8B-B14F-4D97-AF65-F5344CB8AC3E}">
        <p14:creationId xmlns:p14="http://schemas.microsoft.com/office/powerpoint/2010/main" val="1317579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2D990A-C783-4836-153B-DB24831D3575}"/>
              </a:ext>
            </a:extLst>
          </p:cNvPr>
          <p:cNvSpPr>
            <a:spLocks noGrp="1"/>
          </p:cNvSpPr>
          <p:nvPr>
            <p:ph idx="1"/>
          </p:nvPr>
        </p:nvSpPr>
        <p:spPr>
          <a:xfrm>
            <a:off x="0" y="115168"/>
            <a:ext cx="12192000" cy="6606308"/>
          </a:xfrm>
        </p:spPr>
        <p:txBody>
          <a:bodyPr>
            <a:noAutofit/>
          </a:bodyPr>
          <a:lstStyle/>
          <a:p>
            <a:pPr>
              <a:spcBef>
                <a:spcPts val="50"/>
              </a:spcBef>
              <a:spcAft>
                <a:spcPts val="50"/>
              </a:spcAft>
              <a:buFont typeface="Wingdings" panose="05000000000000000000" pitchFamily="2" charset="2"/>
              <a:buChar char="Ø"/>
            </a:pPr>
            <a:r>
              <a:rPr lang="en-US" sz="2400" b="1" dirty="0">
                <a:latin typeface="Candara" panose="020E0502030303020204" pitchFamily="34" charset="0"/>
              </a:rPr>
              <a:t> 25% X 2025 INITIATIVE</a:t>
            </a:r>
          </a:p>
          <a:p>
            <a:pPr marL="342900" indent="-342900" algn="just">
              <a:lnSpc>
                <a:spcPct val="115000"/>
              </a:lnSpc>
              <a:spcBef>
                <a:spcPts val="0"/>
              </a:spcBef>
              <a:buFont typeface="Courier New" panose="02070309020205020404" pitchFamily="49" charset="0"/>
              <a:buChar char="o"/>
            </a:pPr>
            <a:r>
              <a:rPr lang="en-GB" sz="2100" dirty="0">
                <a:latin typeface="Candara" panose="020E0502030303020204" pitchFamily="34" charset="0"/>
                <a:ea typeface="Calibri" panose="020F0502020204030204" pitchFamily="34" charset="0"/>
                <a:cs typeface="Times New Roman" panose="02020603050405020304" pitchFamily="18" charset="0"/>
              </a:rPr>
              <a:t>Coordinate the private sector participation towards pursuit of the 19 potential strategic investment opportunities in production, infrastructure, processing via effective collaboration with the MTF and President Dr. </a:t>
            </a:r>
            <a:r>
              <a:rPr lang="en-GB" sz="2100" dirty="0" err="1">
                <a:latin typeface="Candara" panose="020E0502030303020204" pitchFamily="34" charset="0"/>
                <a:ea typeface="Calibri" panose="020F0502020204030204" pitchFamily="34" charset="0"/>
                <a:cs typeface="Times New Roman" panose="02020603050405020304" pitchFamily="18" charset="0"/>
              </a:rPr>
              <a:t>Irfaan</a:t>
            </a:r>
            <a:r>
              <a:rPr lang="en-GB" sz="2100" dirty="0">
                <a:latin typeface="Candara" panose="020E0502030303020204" pitchFamily="34" charset="0"/>
                <a:ea typeface="Calibri" panose="020F0502020204030204" pitchFamily="34" charset="0"/>
                <a:cs typeface="Times New Roman" panose="02020603050405020304" pitchFamily="18" charset="0"/>
              </a:rPr>
              <a:t> Ali</a:t>
            </a:r>
            <a:endParaRPr lang="en-US" sz="2100" dirty="0">
              <a:latin typeface="Candara" panose="020E0502030303020204" pitchFamily="34" charset="0"/>
              <a:ea typeface="Calibri" panose="020F0502020204030204" pitchFamily="34" charset="0"/>
              <a:cs typeface="Times New Roman" panose="02020603050405020304" pitchFamily="18" charset="0"/>
            </a:endParaRPr>
          </a:p>
          <a:p>
            <a:pPr marL="342900" indent="-342900" algn="just">
              <a:lnSpc>
                <a:spcPct val="115000"/>
              </a:lnSpc>
              <a:spcBef>
                <a:spcPts val="0"/>
              </a:spcBef>
              <a:buFont typeface="Courier New" panose="02070309020205020404" pitchFamily="49" charset="0"/>
              <a:buChar char="o"/>
            </a:pPr>
            <a:r>
              <a:rPr lang="en-GB" sz="2100" dirty="0">
                <a:latin typeface="Candara" panose="020E0502030303020204" pitchFamily="34" charset="0"/>
                <a:ea typeface="Calibri" panose="020F0502020204030204" pitchFamily="34" charset="0"/>
                <a:cs typeface="Times New Roman" panose="02020603050405020304" pitchFamily="18" charset="0"/>
              </a:rPr>
              <a:t>Identify and mobilise resources for preparation of Business Cases among Member States including the OECS.</a:t>
            </a:r>
            <a:endParaRPr lang="en-US" sz="2100" dirty="0">
              <a:latin typeface="Candara" panose="020E0502030303020204" pitchFamily="34" charset="0"/>
              <a:ea typeface="Calibri" panose="020F0502020204030204" pitchFamily="34" charset="0"/>
              <a:cs typeface="Times New Roman" panose="02020603050405020304" pitchFamily="18" charset="0"/>
            </a:endParaRPr>
          </a:p>
          <a:p>
            <a:pPr marL="342900" indent="-342900" algn="just">
              <a:lnSpc>
                <a:spcPct val="115000"/>
              </a:lnSpc>
              <a:spcBef>
                <a:spcPts val="0"/>
              </a:spcBef>
              <a:buFont typeface="Courier New" panose="02070309020205020404" pitchFamily="49" charset="0"/>
              <a:buChar char="o"/>
            </a:pPr>
            <a:r>
              <a:rPr lang="en-GB" sz="2100" dirty="0">
                <a:latin typeface="Candara" panose="020E0502030303020204" pitchFamily="34" charset="0"/>
                <a:ea typeface="Calibri" panose="020F0502020204030204" pitchFamily="34" charset="0"/>
                <a:cs typeface="Times New Roman" panose="02020603050405020304" pitchFamily="18" charset="0"/>
              </a:rPr>
              <a:t>Identify and invite entrepreneurs and agri-businesses  to take up incentives and opportunities from CARICOM Governments Programmes</a:t>
            </a:r>
            <a:endParaRPr lang="en-US" sz="2100" dirty="0">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100" dirty="0">
                <a:effectLst/>
                <a:latin typeface="Candara" panose="020E0502030303020204" pitchFamily="34" charset="0"/>
                <a:ea typeface="Calibri" panose="020F0502020204030204" pitchFamily="34" charset="0"/>
                <a:cs typeface="Times New Roman" panose="02020603050405020304" pitchFamily="18" charset="0"/>
              </a:rPr>
              <a:t>Collaborate CRFM in developing investment business cases for the fisheries sector. </a:t>
            </a:r>
            <a:endParaRPr lang="en-US" sz="2100" dirty="0">
              <a:effectLst/>
              <a:latin typeface="Candara" panose="020E0502030303020204" pitchFamily="34" charset="0"/>
              <a:ea typeface="Calibri" panose="020F0502020204030204" pitchFamily="34" charset="0"/>
              <a:cs typeface="Times New Roman" panose="02020603050405020304" pitchFamily="18" charset="0"/>
            </a:endParaRPr>
          </a:p>
          <a:p>
            <a:pPr marL="342900" indent="-342900" algn="just">
              <a:lnSpc>
                <a:spcPct val="115000"/>
              </a:lnSpc>
              <a:spcBef>
                <a:spcPts val="0"/>
              </a:spcBef>
              <a:buFont typeface="Courier New" panose="02070309020205020404" pitchFamily="49" charset="0"/>
              <a:buChar char="o"/>
            </a:pPr>
            <a:r>
              <a:rPr lang="en-GB" sz="2100" dirty="0">
                <a:latin typeface="Candara" panose="020E0502030303020204" pitchFamily="34" charset="0"/>
                <a:ea typeface="Calibri" panose="020F0502020204030204" pitchFamily="34" charset="0"/>
                <a:cs typeface="Times New Roman" panose="02020603050405020304" pitchFamily="18" charset="0"/>
              </a:rPr>
              <a:t>Collaborate with CARICOM Secretariat, CAHFSA and other development partners in eliminating existing SPS barriers for the Agri-food opportunities for which the private sector has raised strong concerns. </a:t>
            </a:r>
            <a:endParaRPr lang="en-US" sz="2100" dirty="0">
              <a:latin typeface="Candara" panose="020E0502030303020204" pitchFamily="34" charset="0"/>
              <a:ea typeface="Calibri" panose="020F0502020204030204" pitchFamily="34" charset="0"/>
              <a:cs typeface="Times New Roman" panose="02020603050405020304" pitchFamily="18" charset="0"/>
            </a:endParaRPr>
          </a:p>
          <a:p>
            <a:pPr marL="342900" indent="-342900" algn="just">
              <a:lnSpc>
                <a:spcPct val="115000"/>
              </a:lnSpc>
              <a:spcBef>
                <a:spcPts val="0"/>
              </a:spcBef>
              <a:buFont typeface="Courier New" panose="02070309020205020404" pitchFamily="49" charset="0"/>
              <a:buChar char="o"/>
            </a:pPr>
            <a:r>
              <a:rPr lang="en-GB" sz="2100" dirty="0">
                <a:latin typeface="Candara" panose="020E0502030303020204" pitchFamily="34" charset="0"/>
                <a:ea typeface="Calibri" panose="020F0502020204030204" pitchFamily="34" charset="0"/>
                <a:cs typeface="Times New Roman" panose="02020603050405020304" pitchFamily="18" charset="0"/>
              </a:rPr>
              <a:t>Preparation of financing projects to support MSMEs in critical ‘bottleneck’’ areas, particularly, those with ‘proof of concept’.</a:t>
            </a:r>
            <a:endParaRPr lang="en-US" sz="2100" dirty="0">
              <a:latin typeface="Candara" panose="020E0502030303020204" pitchFamily="34" charset="0"/>
              <a:ea typeface="Calibri" panose="020F0502020204030204" pitchFamily="34" charset="0"/>
              <a:cs typeface="Times New Roman" panose="02020603050405020304" pitchFamily="18" charset="0"/>
            </a:endParaRPr>
          </a:p>
          <a:p>
            <a:pPr marL="342900" indent="-342900" algn="just">
              <a:lnSpc>
                <a:spcPct val="115000"/>
              </a:lnSpc>
              <a:spcBef>
                <a:spcPts val="0"/>
              </a:spcBef>
              <a:buFont typeface="Courier New" panose="02070309020205020404" pitchFamily="49" charset="0"/>
              <a:buChar char="o"/>
            </a:pPr>
            <a:r>
              <a:rPr lang="en-GB" sz="2100" dirty="0">
                <a:latin typeface="Candara" panose="020E0502030303020204" pitchFamily="34" charset="0"/>
                <a:ea typeface="Calibri" panose="020F0502020204030204" pitchFamily="34" charset="0"/>
                <a:cs typeface="Times New Roman" panose="02020603050405020304" pitchFamily="18" charset="0"/>
              </a:rPr>
              <a:t>Development of “partnership Model’ to support MOA with the Consortium of Universities involved in Agricultural Education and Research.</a:t>
            </a:r>
            <a:endParaRPr lang="en-US" sz="2100" dirty="0">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100" dirty="0">
                <a:effectLst/>
                <a:latin typeface="Candara" panose="020E0502030303020204" pitchFamily="34" charset="0"/>
                <a:ea typeface="Calibri" panose="020F0502020204030204" pitchFamily="34" charset="0"/>
                <a:cs typeface="Times New Roman" panose="02020603050405020304" pitchFamily="18" charset="0"/>
              </a:rPr>
              <a:t>Coordinate private sector participation in significant regional agri-food trade and investment events </a:t>
            </a:r>
          </a:p>
          <a:p>
            <a:pPr marL="342900" marR="0" lvl="0" indent="-342900" algn="just">
              <a:lnSpc>
                <a:spcPct val="115000"/>
              </a:lnSpc>
              <a:spcBef>
                <a:spcPts val="0"/>
              </a:spcBef>
              <a:spcAft>
                <a:spcPts val="0"/>
              </a:spcAft>
              <a:buFont typeface="Courier New" panose="02070309020205020404" pitchFamily="49" charset="0"/>
              <a:buChar char="o"/>
            </a:pPr>
            <a:r>
              <a:rPr lang="en-GB" sz="2100" dirty="0">
                <a:effectLst/>
                <a:latin typeface="Candara" panose="020E0502030303020204" pitchFamily="34" charset="0"/>
                <a:ea typeface="Calibri" panose="020F0502020204030204" pitchFamily="34" charset="0"/>
                <a:cs typeface="Times New Roman" panose="02020603050405020304" pitchFamily="18" charset="0"/>
              </a:rPr>
              <a:t>Engage Development Partners for funding support for the Cassava Business Case as a pilot opportunity.  </a:t>
            </a:r>
            <a:endParaRPr lang="en-US" sz="2100" dirty="0">
              <a:effectLst/>
              <a:latin typeface="Candara" panose="020E0502030303020204" pitchFamily="34" charset="0"/>
              <a:ea typeface="Calibri" panose="020F0502020204030204" pitchFamily="34" charset="0"/>
              <a:cs typeface="Times New Roman" panose="02020603050405020304" pitchFamily="18" charset="0"/>
            </a:endParaRPr>
          </a:p>
          <a:p>
            <a:pPr marR="0" indent="0" algn="just">
              <a:lnSpc>
                <a:spcPct val="115000"/>
              </a:lnSpc>
              <a:spcBef>
                <a:spcPts val="0"/>
              </a:spcBef>
              <a:spcAft>
                <a:spcPts val="0"/>
              </a:spcAft>
              <a:buNone/>
            </a:pPr>
            <a:endParaRPr lang="en-US" sz="2100" dirty="0">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3500F98-505E-9C88-AE48-4FB4FB023F0C}"/>
              </a:ext>
            </a:extLst>
          </p:cNvPr>
          <p:cNvPicPr>
            <a:picLocks noChangeAspect="1"/>
          </p:cNvPicPr>
          <p:nvPr/>
        </p:nvPicPr>
        <p:blipFill>
          <a:blip r:embed="rId3"/>
          <a:stretch>
            <a:fillRect/>
          </a:stretch>
        </p:blipFill>
        <p:spPr>
          <a:xfrm>
            <a:off x="112452" y="6386513"/>
            <a:ext cx="1234082" cy="356320"/>
          </a:xfrm>
          <a:prstGeom prst="rect">
            <a:avLst/>
          </a:prstGeom>
        </p:spPr>
      </p:pic>
      <p:sp>
        <p:nvSpPr>
          <p:cNvPr id="2" name="Slide Number Placeholder 1">
            <a:extLst>
              <a:ext uri="{FF2B5EF4-FFF2-40B4-BE49-F238E27FC236}">
                <a16:creationId xmlns:a16="http://schemas.microsoft.com/office/drawing/2014/main" id="{D3C712D5-F155-3457-1A99-EDD765A4E706}"/>
              </a:ext>
            </a:extLst>
          </p:cNvPr>
          <p:cNvSpPr>
            <a:spLocks noGrp="1"/>
          </p:cNvSpPr>
          <p:nvPr>
            <p:ph type="sldNum" sz="quarter" idx="12"/>
          </p:nvPr>
        </p:nvSpPr>
        <p:spPr/>
        <p:txBody>
          <a:bodyPr/>
          <a:lstStyle/>
          <a:p>
            <a:fld id="{D7E6F9AE-410A-4AF5-AFE8-233E8CF059C1}" type="slidenum">
              <a:rPr lang="en-TT" smtClean="0"/>
              <a:t>11</a:t>
            </a:fld>
            <a:endParaRPr lang="en-TT"/>
          </a:p>
        </p:txBody>
      </p:sp>
    </p:spTree>
    <p:extLst>
      <p:ext uri="{BB962C8B-B14F-4D97-AF65-F5344CB8AC3E}">
        <p14:creationId xmlns:p14="http://schemas.microsoft.com/office/powerpoint/2010/main" val="1369321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B590D4D-2555-3C9C-2AAC-DDEF7BB3CF5E}"/>
              </a:ext>
            </a:extLst>
          </p:cNvPr>
          <p:cNvPicPr>
            <a:picLocks noChangeAspect="1"/>
          </p:cNvPicPr>
          <p:nvPr/>
        </p:nvPicPr>
        <p:blipFill>
          <a:blip r:embed="rId2"/>
          <a:stretch>
            <a:fillRect/>
          </a:stretch>
        </p:blipFill>
        <p:spPr>
          <a:xfrm>
            <a:off x="957119" y="2049119"/>
            <a:ext cx="4925995" cy="3895682"/>
          </a:xfrm>
          <a:prstGeom prst="rect">
            <a:avLst/>
          </a:prstGeom>
        </p:spPr>
      </p:pic>
      <p:pic>
        <p:nvPicPr>
          <p:cNvPr id="7" name="Content Placeholder 6">
            <a:extLst>
              <a:ext uri="{FF2B5EF4-FFF2-40B4-BE49-F238E27FC236}">
                <a16:creationId xmlns:a16="http://schemas.microsoft.com/office/drawing/2014/main" id="{7CF5A511-34F5-5393-9A26-729A787173C9}"/>
              </a:ext>
            </a:extLst>
          </p:cNvPr>
          <p:cNvPicPr>
            <a:picLocks noGrp="1" noChangeAspect="1"/>
          </p:cNvPicPr>
          <p:nvPr>
            <p:ph idx="1"/>
          </p:nvPr>
        </p:nvPicPr>
        <p:blipFill>
          <a:blip r:embed="rId3"/>
          <a:stretch>
            <a:fillRect/>
          </a:stretch>
        </p:blipFill>
        <p:spPr>
          <a:xfrm>
            <a:off x="6232090" y="2271174"/>
            <a:ext cx="4230217" cy="3217040"/>
          </a:xfrm>
          <a:prstGeom prst="rect">
            <a:avLst/>
          </a:prstGeom>
        </p:spPr>
      </p:pic>
      <p:pic>
        <p:nvPicPr>
          <p:cNvPr id="8" name="Picture 7">
            <a:extLst>
              <a:ext uri="{FF2B5EF4-FFF2-40B4-BE49-F238E27FC236}">
                <a16:creationId xmlns:a16="http://schemas.microsoft.com/office/drawing/2014/main" id="{D2834E15-0928-BA62-4F91-778C27B831B3}"/>
              </a:ext>
            </a:extLst>
          </p:cNvPr>
          <p:cNvPicPr>
            <a:picLocks noChangeAspect="1"/>
          </p:cNvPicPr>
          <p:nvPr/>
        </p:nvPicPr>
        <p:blipFill>
          <a:blip r:embed="rId4"/>
          <a:stretch>
            <a:fillRect/>
          </a:stretch>
        </p:blipFill>
        <p:spPr>
          <a:xfrm>
            <a:off x="159262" y="6293644"/>
            <a:ext cx="1155188" cy="460735"/>
          </a:xfrm>
          <a:prstGeom prst="rect">
            <a:avLst/>
          </a:prstGeom>
        </p:spPr>
      </p:pic>
      <p:sp>
        <p:nvSpPr>
          <p:cNvPr id="3" name="Slide Number Placeholder 2">
            <a:extLst>
              <a:ext uri="{FF2B5EF4-FFF2-40B4-BE49-F238E27FC236}">
                <a16:creationId xmlns:a16="http://schemas.microsoft.com/office/drawing/2014/main" id="{BC22E7AD-373F-1C54-CC40-81CEBF1B93DB}"/>
              </a:ext>
            </a:extLst>
          </p:cNvPr>
          <p:cNvSpPr>
            <a:spLocks noGrp="1"/>
          </p:cNvSpPr>
          <p:nvPr>
            <p:ph type="sldNum" sz="quarter" idx="12"/>
          </p:nvPr>
        </p:nvSpPr>
        <p:spPr/>
        <p:txBody>
          <a:bodyPr/>
          <a:lstStyle/>
          <a:p>
            <a:fld id="{D7E6F9AE-410A-4AF5-AFE8-233E8CF059C1}" type="slidenum">
              <a:rPr lang="en-TT" smtClean="0"/>
              <a:t>12</a:t>
            </a:fld>
            <a:endParaRPr lang="en-TT"/>
          </a:p>
        </p:txBody>
      </p:sp>
      <p:sp>
        <p:nvSpPr>
          <p:cNvPr id="4" name="TextBox 3">
            <a:extLst>
              <a:ext uri="{FF2B5EF4-FFF2-40B4-BE49-F238E27FC236}">
                <a16:creationId xmlns:a16="http://schemas.microsoft.com/office/drawing/2014/main" id="{CB63EABC-F99F-9AEC-02F3-77FF93E6B2D4}"/>
              </a:ext>
            </a:extLst>
          </p:cNvPr>
          <p:cNvSpPr txBox="1"/>
          <p:nvPr/>
        </p:nvSpPr>
        <p:spPr>
          <a:xfrm>
            <a:off x="3689130" y="1034429"/>
            <a:ext cx="5580993" cy="707886"/>
          </a:xfrm>
          <a:prstGeom prst="rect">
            <a:avLst/>
          </a:prstGeom>
          <a:noFill/>
        </p:spPr>
        <p:txBody>
          <a:bodyPr wrap="square" rtlCol="0">
            <a:spAutoFit/>
          </a:bodyPr>
          <a:lstStyle/>
          <a:p>
            <a:pPr algn="ctr"/>
            <a:r>
              <a:rPr lang="en-US" sz="4000" b="1" dirty="0">
                <a:latin typeface="Candara" panose="020E0502030303020204" pitchFamily="34" charset="0"/>
              </a:rPr>
              <a:t>STRATEGIC PRIORITY 4</a:t>
            </a:r>
          </a:p>
        </p:txBody>
      </p:sp>
    </p:spTree>
    <p:extLst>
      <p:ext uri="{BB962C8B-B14F-4D97-AF65-F5344CB8AC3E}">
        <p14:creationId xmlns:p14="http://schemas.microsoft.com/office/powerpoint/2010/main" val="3026012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5063B9-CFC9-9D99-EC04-14ED3A3381BF}"/>
              </a:ext>
            </a:extLst>
          </p:cNvPr>
          <p:cNvSpPr>
            <a:spLocks noGrp="1"/>
          </p:cNvSpPr>
          <p:nvPr>
            <p:ph idx="1"/>
          </p:nvPr>
        </p:nvSpPr>
        <p:spPr>
          <a:xfrm>
            <a:off x="362607" y="662152"/>
            <a:ext cx="11288110" cy="5514811"/>
          </a:xfrm>
        </p:spPr>
        <p:txBody>
          <a:bodyPr/>
          <a:lstStyle/>
          <a:p>
            <a:pPr>
              <a:buFont typeface="Wingdings" panose="05000000000000000000" pitchFamily="2" charset="2"/>
              <a:buChar char="Ø"/>
            </a:pPr>
            <a:r>
              <a:rPr lang="en-GB" sz="2400" b="1" dirty="0">
                <a:effectLst/>
                <a:latin typeface="Candara" panose="020E0502030303020204" pitchFamily="34" charset="0"/>
                <a:ea typeface="Calibri" panose="020F0502020204030204" pitchFamily="34" charset="0"/>
              </a:rPr>
              <a:t>Harmonisation of Company Laws</a:t>
            </a:r>
          </a:p>
          <a:p>
            <a:pPr algn="jus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Provide the CARICOM Project Steering Committee (PSC) with technical guidance and recommendations based on perspectives drawn from ongoing consultations with the legal practitioner Working Group on the CARICOM Companies’ Registry and the general framework of harmonised corporate legislation.</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algn="just">
              <a:buFont typeface="Courier New" panose="02070309020205020404" pitchFamily="49" charset="0"/>
              <a:buChar char="o"/>
            </a:pPr>
            <a:endParaRPr lang="en-GB" sz="2200" b="1" dirty="0">
              <a:latin typeface="Candara" panose="020E0502030303020204" pitchFamily="34" charset="0"/>
              <a:ea typeface="Calibri" panose="020F0502020204030204" pitchFamily="34" charset="0"/>
            </a:endParaRPr>
          </a:p>
          <a:p>
            <a:pPr>
              <a:buFont typeface="Wingdings" panose="05000000000000000000" pitchFamily="2" charset="2"/>
              <a:buChar char="Ø"/>
            </a:pPr>
            <a:r>
              <a:rPr lang="en-GB" sz="2400" b="1" dirty="0">
                <a:effectLst/>
                <a:latin typeface="Candara" panose="020E0502030303020204" pitchFamily="34" charset="0"/>
                <a:ea typeface="Calibri" panose="020F0502020204030204" pitchFamily="34" charset="0"/>
              </a:rPr>
              <a:t>Development of Rules of Procedure for the Enforcement of Rules of Competition</a:t>
            </a:r>
            <a:endParaRPr lang="en-GB" sz="2200" b="1" dirty="0">
              <a:latin typeface="Candara" panose="020E0502030303020204" pitchFamily="34" charset="0"/>
              <a:ea typeface="Calibri" panose="020F0502020204030204" pitchFamily="34"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Continue engagement with the CARICOM Single Market and Trade (CSMT) Directorate and the CARICOM Competition Commission (CCC) on a ‘best-practice’ structure for a regional competition law and policy framework. </a:t>
            </a:r>
          </a:p>
          <a:p>
            <a:pPr marL="0" marR="0" lvl="0" indent="0" algn="just">
              <a:lnSpc>
                <a:spcPct val="115000"/>
              </a:lnSpc>
              <a:spcBef>
                <a:spcPts val="0"/>
              </a:spcBef>
              <a:spcAft>
                <a:spcPts val="0"/>
              </a:spcAft>
              <a:buNone/>
            </a:pP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Facilitate engagement with the CCC and the private sector towards determination of an appropriate CCC model.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endParaRPr lang="en-US" dirty="0">
              <a:latin typeface="Candara" panose="020E0502030303020204" pitchFamily="34" charset="0"/>
            </a:endParaRPr>
          </a:p>
        </p:txBody>
      </p:sp>
      <p:sp>
        <p:nvSpPr>
          <p:cNvPr id="4" name="Slide Number Placeholder 3">
            <a:extLst>
              <a:ext uri="{FF2B5EF4-FFF2-40B4-BE49-F238E27FC236}">
                <a16:creationId xmlns:a16="http://schemas.microsoft.com/office/drawing/2014/main" id="{CD547D8F-084D-3DDD-8FF5-E99669D68511}"/>
              </a:ext>
            </a:extLst>
          </p:cNvPr>
          <p:cNvSpPr>
            <a:spLocks noGrp="1"/>
          </p:cNvSpPr>
          <p:nvPr>
            <p:ph type="sldNum" sz="quarter" idx="12"/>
          </p:nvPr>
        </p:nvSpPr>
        <p:spPr/>
        <p:txBody>
          <a:bodyPr/>
          <a:lstStyle/>
          <a:p>
            <a:fld id="{D7E6F9AE-410A-4AF5-AFE8-233E8CF059C1}" type="slidenum">
              <a:rPr lang="en-TT" smtClean="0"/>
              <a:t>13</a:t>
            </a:fld>
            <a:endParaRPr lang="en-TT"/>
          </a:p>
        </p:txBody>
      </p:sp>
    </p:spTree>
    <p:extLst>
      <p:ext uri="{BB962C8B-B14F-4D97-AF65-F5344CB8AC3E}">
        <p14:creationId xmlns:p14="http://schemas.microsoft.com/office/powerpoint/2010/main" val="1885069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8540DD-6DD5-EDEB-79DA-2F17BF763224}"/>
              </a:ext>
            </a:extLst>
          </p:cNvPr>
          <p:cNvSpPr>
            <a:spLocks noGrp="1"/>
          </p:cNvSpPr>
          <p:nvPr>
            <p:ph idx="1"/>
          </p:nvPr>
        </p:nvSpPr>
        <p:spPr>
          <a:xfrm>
            <a:off x="236483" y="260533"/>
            <a:ext cx="11745310" cy="6460942"/>
          </a:xfrm>
        </p:spPr>
        <p:txBody>
          <a:bodyPr>
            <a:normAutofit fontScale="92500" lnSpcReduction="10000"/>
          </a:bodyPr>
          <a:lstStyle/>
          <a:p>
            <a:pPr algn="just">
              <a:spcBef>
                <a:spcPts val="0"/>
              </a:spcBef>
              <a:spcAft>
                <a:spcPts val="50"/>
              </a:spcAft>
              <a:buFont typeface="Wingdings" panose="05000000000000000000" pitchFamily="2" charset="2"/>
              <a:buChar char="Ø"/>
            </a:pPr>
            <a:r>
              <a:rPr lang="en-US" sz="2400" b="1" dirty="0">
                <a:latin typeface="Candara" panose="020E0502030303020204" pitchFamily="34" charset="0"/>
              </a:rPr>
              <a:t>Regional Trademark Administration System</a:t>
            </a:r>
            <a:endParaRPr lang="en-US" sz="2400" dirty="0">
              <a:latin typeface="Candara" panose="020E0502030303020204" pitchFamily="34"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300" dirty="0">
                <a:effectLst/>
                <a:latin typeface="Candara" panose="020E0502030303020204" pitchFamily="34" charset="0"/>
                <a:ea typeface="Calibri" panose="020F0502020204030204" pitchFamily="34" charset="0"/>
                <a:cs typeface="Calibri" panose="020F0502020204030204" pitchFamily="34" charset="0"/>
              </a:rPr>
              <a:t>Collaborate with private sector in preparation of a technical capacity building project to support regional firms, particularly MSMEs, to identify and optimize their intellectual property rights. </a:t>
            </a:r>
            <a:endParaRPr lang="en-US" sz="23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300" dirty="0">
                <a:effectLst/>
                <a:latin typeface="Candara" panose="020E0502030303020204" pitchFamily="34" charset="0"/>
                <a:ea typeface="Calibri" panose="020F0502020204030204" pitchFamily="34" charset="0"/>
                <a:cs typeface="Calibri" panose="020F0502020204030204" pitchFamily="34" charset="0"/>
              </a:rPr>
              <a:t>Contribute to work in the area of ‘Trademarks’ within the Community Work Programme</a:t>
            </a:r>
            <a:r>
              <a:rPr lang="en-GB" sz="2200" dirty="0">
                <a:effectLst/>
                <a:latin typeface="Candara" panose="020E0502030303020204" pitchFamily="34" charset="0"/>
                <a:ea typeface="Calibri" panose="020F0502020204030204" pitchFamily="34" charset="0"/>
                <a:cs typeface="Calibri" panose="020F0502020204030204" pitchFamily="34" charset="0"/>
              </a:rPr>
              <a:t>.</a:t>
            </a:r>
            <a:endParaRPr lang="en-US" sz="2200" dirty="0">
              <a:latin typeface="Candara" panose="020E0502030303020204" pitchFamily="34" charset="0"/>
            </a:endParaRPr>
          </a:p>
          <a:p>
            <a:pPr algn="just">
              <a:lnSpc>
                <a:spcPct val="100000"/>
              </a:lnSpc>
              <a:spcBef>
                <a:spcPts val="0"/>
              </a:spcBef>
              <a:buFont typeface="Wingdings" panose="05000000000000000000" pitchFamily="2" charset="2"/>
              <a:buChar char="§"/>
            </a:pPr>
            <a:endParaRPr lang="en-US" sz="2200" dirty="0">
              <a:latin typeface="Candara" panose="020E0502030303020204" pitchFamily="34" charset="0"/>
            </a:endParaRPr>
          </a:p>
          <a:p>
            <a:pPr marR="0" lvl="0" algn="l" defTabSz="914400" rtl="0" eaLnBrk="1" fontAlgn="auto" latinLnBrk="0" hangingPunct="1">
              <a:lnSpc>
                <a:spcPct val="100000"/>
              </a:lnSpc>
              <a:spcBef>
                <a:spcPts val="50"/>
              </a:spcBef>
              <a:spcAft>
                <a:spcPts val="50"/>
              </a:spcAft>
              <a:buClrTx/>
              <a:buSzTx/>
              <a:buFont typeface="Wingdings" panose="05000000000000000000" pitchFamily="2" charset="2"/>
              <a:buChar char="Ø"/>
              <a:tabLst/>
              <a:defRPr/>
            </a:pPr>
            <a:r>
              <a:rPr lang="en-US" sz="2400" b="1" dirty="0">
                <a:solidFill>
                  <a:prstClr val="black"/>
                </a:solidFill>
                <a:latin typeface="Candara" panose="020E0502030303020204" pitchFamily="34" charset="0"/>
              </a:rPr>
              <a:t>Regional Public Procurement</a:t>
            </a:r>
            <a:endParaRPr lang="en-US" sz="2200" dirty="0">
              <a:solidFill>
                <a:prstClr val="black"/>
              </a:solidFill>
              <a:latin typeface="Candara" panose="020E0502030303020204" pitchFamily="34"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300" dirty="0">
                <a:effectLst/>
                <a:latin typeface="Candara" panose="020E0502030303020204" pitchFamily="34" charset="0"/>
                <a:ea typeface="Calibri" panose="020F0502020204030204" pitchFamily="34" charset="0"/>
                <a:cs typeface="Calibri" panose="020F0502020204030204" pitchFamily="34" charset="0"/>
              </a:rPr>
              <a:t>Ensure that private sector concerns are sufficiently addressed, and recommendations are incorporated into the governing documents for the CARICOM Procurement regime.</a:t>
            </a:r>
            <a:endParaRPr lang="en-US" sz="2300" dirty="0">
              <a:effectLst/>
              <a:latin typeface="Candara" panose="020E0502030303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endParaRPr lang="en-US" sz="2400" b="1" dirty="0">
              <a:latin typeface="Candara" panose="020E0502030303020204" pitchFamily="34" charset="0"/>
            </a:endParaRPr>
          </a:p>
          <a:p>
            <a:pPr algn="just">
              <a:spcBef>
                <a:spcPts val="0"/>
              </a:spcBef>
              <a:spcAft>
                <a:spcPts val="50"/>
              </a:spcAft>
              <a:buFont typeface="Wingdings" panose="05000000000000000000" pitchFamily="2" charset="2"/>
              <a:buChar char="Ø"/>
            </a:pPr>
            <a:r>
              <a:rPr lang="en-US" sz="2400" b="1" dirty="0">
                <a:latin typeface="Candara" panose="020E0502030303020204" pitchFamily="34" charset="0"/>
              </a:rPr>
              <a:t>ICT and Digital Transformation</a:t>
            </a:r>
          </a:p>
          <a:p>
            <a:pPr marL="342900" marR="0" lvl="0" indent="-342900" algn="just">
              <a:lnSpc>
                <a:spcPct val="115000"/>
              </a:lnSpc>
              <a:spcBef>
                <a:spcPts val="0"/>
              </a:spcBef>
              <a:spcAft>
                <a:spcPts val="0"/>
              </a:spcAft>
              <a:buFont typeface="Courier New" panose="02070309020205020404" pitchFamily="49" charset="0"/>
              <a:buChar char="o"/>
            </a:pPr>
            <a:r>
              <a:rPr lang="en-GB" sz="2300" dirty="0">
                <a:effectLst/>
                <a:latin typeface="Candara" panose="020E0502030303020204" pitchFamily="34" charset="0"/>
                <a:ea typeface="Calibri" panose="020F0502020204030204" pitchFamily="34" charset="0"/>
                <a:cs typeface="Calibri" panose="020F0502020204030204" pitchFamily="34" charset="0"/>
              </a:rPr>
              <a:t>Establish an ICT and Digitalization Working Group(s) to advance proposals to enable regional ICT and Digital transformation. </a:t>
            </a:r>
            <a:endParaRPr lang="en-US" sz="23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300" dirty="0">
                <a:effectLst/>
                <a:latin typeface="Candara" panose="020E0502030303020204" pitchFamily="34" charset="0"/>
                <a:ea typeface="Calibri" panose="020F0502020204030204" pitchFamily="34" charset="0"/>
                <a:cs typeface="Calibri" panose="020F0502020204030204" pitchFamily="34" charset="0"/>
              </a:rPr>
              <a:t>Collaborate with regional Business Support Organizations to host various awareness building and knowledge sessions on issues such as Artificial Intelligence, fintech and its possible impact and opportunities.</a:t>
            </a:r>
            <a:endParaRPr lang="en-US" sz="23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300" dirty="0">
                <a:effectLst/>
                <a:latin typeface="Candara" panose="020E0502030303020204" pitchFamily="34" charset="0"/>
                <a:ea typeface="Calibri" panose="020F0502020204030204" pitchFamily="34" charset="0"/>
                <a:cs typeface="Calibri" panose="020F0502020204030204" pitchFamily="34" charset="0"/>
              </a:rPr>
              <a:t>Collaborate with the CARICOM Secretariat on implementation of the Action Plan for ‘Fast Tracking’ Digital Transformation in CARICOM. </a:t>
            </a:r>
            <a:endParaRPr lang="en-US" sz="2300" dirty="0">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US" sz="2300" dirty="0">
                <a:latin typeface="Candara" panose="020E0502030303020204" pitchFamily="34" charset="0"/>
                <a:ea typeface="Calibri" panose="020F0502020204030204" pitchFamily="34" charset="0"/>
                <a:cs typeface="Calibri" panose="020F0502020204030204" pitchFamily="34" charset="0"/>
              </a:rPr>
              <a:t>S</a:t>
            </a:r>
            <a:r>
              <a:rPr lang="en-US" sz="2300" dirty="0">
                <a:effectLst/>
                <a:latin typeface="Candara" panose="020E0502030303020204" pitchFamily="34" charset="0"/>
                <a:ea typeface="Calibri" panose="020F0502020204030204" pitchFamily="34" charset="0"/>
                <a:cs typeface="Calibri" panose="020F0502020204030204" pitchFamily="34" charset="0"/>
              </a:rPr>
              <a:t>upport the concept of ‘</a:t>
            </a:r>
            <a:r>
              <a:rPr lang="en-US" sz="2300" dirty="0" err="1">
                <a:effectLst/>
                <a:latin typeface="Candara" panose="020E0502030303020204" pitchFamily="34" charset="0"/>
                <a:ea typeface="Calibri" panose="020F0502020204030204" pitchFamily="34" charset="0"/>
                <a:cs typeface="Calibri" panose="020F0502020204030204" pitchFamily="34" charset="0"/>
              </a:rPr>
              <a:t>fairshare</a:t>
            </a:r>
            <a:r>
              <a:rPr lang="en-US" sz="2300" dirty="0">
                <a:latin typeface="Candara" panose="020E0502030303020204" pitchFamily="34" charset="0"/>
                <a:ea typeface="Calibri" panose="020F0502020204030204" pitchFamily="34" charset="0"/>
                <a:cs typeface="Calibri" panose="020F0502020204030204" pitchFamily="34" charset="0"/>
              </a:rPr>
              <a:t>’ among ICT providers, content suppliers, platform users</a:t>
            </a:r>
            <a:endParaRPr lang="en-US" sz="2300" dirty="0">
              <a:effectLst/>
              <a:latin typeface="Candara" panose="020E0502030303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2400" b="1" dirty="0">
              <a:solidFill>
                <a:prstClr val="black"/>
              </a:solidFill>
              <a:latin typeface="Candara" panose="020E0502030303020204" pitchFamily="34" charset="0"/>
            </a:endParaRPr>
          </a:p>
          <a:p>
            <a:pPr lvl="1" algn="just">
              <a:buFont typeface="Wingdings" panose="05000000000000000000" pitchFamily="2" charset="2"/>
              <a:buChar char="§"/>
            </a:pPr>
            <a:endParaRPr lang="en-US" dirty="0">
              <a:latin typeface="Candara" panose="020E0502030303020204" pitchFamily="34" charset="0"/>
            </a:endParaRPr>
          </a:p>
        </p:txBody>
      </p:sp>
      <p:pic>
        <p:nvPicPr>
          <p:cNvPr id="4" name="Picture 3">
            <a:extLst>
              <a:ext uri="{FF2B5EF4-FFF2-40B4-BE49-F238E27FC236}">
                <a16:creationId xmlns:a16="http://schemas.microsoft.com/office/drawing/2014/main" id="{E35A71F3-1EA4-2378-41A0-D6F47AF59498}"/>
              </a:ext>
            </a:extLst>
          </p:cNvPr>
          <p:cNvPicPr>
            <a:picLocks noChangeAspect="1"/>
          </p:cNvPicPr>
          <p:nvPr/>
        </p:nvPicPr>
        <p:blipFill>
          <a:blip r:embed="rId3"/>
          <a:stretch>
            <a:fillRect/>
          </a:stretch>
        </p:blipFill>
        <p:spPr>
          <a:xfrm>
            <a:off x="0" y="6597467"/>
            <a:ext cx="1181161" cy="341040"/>
          </a:xfrm>
          <a:prstGeom prst="rect">
            <a:avLst/>
          </a:prstGeom>
        </p:spPr>
      </p:pic>
      <p:sp>
        <p:nvSpPr>
          <p:cNvPr id="2" name="Slide Number Placeholder 1">
            <a:extLst>
              <a:ext uri="{FF2B5EF4-FFF2-40B4-BE49-F238E27FC236}">
                <a16:creationId xmlns:a16="http://schemas.microsoft.com/office/drawing/2014/main" id="{E489943B-C835-4BE7-5F36-C1C150B5BF62}"/>
              </a:ext>
            </a:extLst>
          </p:cNvPr>
          <p:cNvSpPr>
            <a:spLocks noGrp="1"/>
          </p:cNvSpPr>
          <p:nvPr>
            <p:ph type="sldNum" sz="quarter" idx="12"/>
          </p:nvPr>
        </p:nvSpPr>
        <p:spPr/>
        <p:txBody>
          <a:bodyPr/>
          <a:lstStyle/>
          <a:p>
            <a:fld id="{D7E6F9AE-410A-4AF5-AFE8-233E8CF059C1}" type="slidenum">
              <a:rPr lang="en-TT" smtClean="0"/>
              <a:t>14</a:t>
            </a:fld>
            <a:endParaRPr lang="en-TT"/>
          </a:p>
        </p:txBody>
      </p:sp>
    </p:spTree>
    <p:extLst>
      <p:ext uri="{BB962C8B-B14F-4D97-AF65-F5344CB8AC3E}">
        <p14:creationId xmlns:p14="http://schemas.microsoft.com/office/powerpoint/2010/main" val="346159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 on document with pen">
            <a:extLst>
              <a:ext uri="{FF2B5EF4-FFF2-40B4-BE49-F238E27FC236}">
                <a16:creationId xmlns:a16="http://schemas.microsoft.com/office/drawing/2014/main" id="{B1448955-CBC8-D214-08E6-38B8C5E8E3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1871" y="2186845"/>
            <a:ext cx="3929998" cy="3432906"/>
          </a:xfrm>
        </p:spPr>
      </p:pic>
      <p:pic>
        <p:nvPicPr>
          <p:cNvPr id="8" name="Picture 7">
            <a:extLst>
              <a:ext uri="{FF2B5EF4-FFF2-40B4-BE49-F238E27FC236}">
                <a16:creationId xmlns:a16="http://schemas.microsoft.com/office/drawing/2014/main" id="{787460B0-6E96-AC1D-B264-DC03CA8F4B7A}"/>
              </a:ext>
            </a:extLst>
          </p:cNvPr>
          <p:cNvPicPr>
            <a:picLocks noChangeAspect="1"/>
          </p:cNvPicPr>
          <p:nvPr/>
        </p:nvPicPr>
        <p:blipFill>
          <a:blip r:embed="rId3"/>
          <a:stretch>
            <a:fillRect/>
          </a:stretch>
        </p:blipFill>
        <p:spPr>
          <a:xfrm>
            <a:off x="857250" y="2078830"/>
            <a:ext cx="5307806" cy="3832195"/>
          </a:xfrm>
          <a:prstGeom prst="rect">
            <a:avLst/>
          </a:prstGeom>
        </p:spPr>
      </p:pic>
      <p:pic>
        <p:nvPicPr>
          <p:cNvPr id="9" name="Picture 8">
            <a:extLst>
              <a:ext uri="{FF2B5EF4-FFF2-40B4-BE49-F238E27FC236}">
                <a16:creationId xmlns:a16="http://schemas.microsoft.com/office/drawing/2014/main" id="{1B25083A-CD21-E3EB-409E-A807DBD96743}"/>
              </a:ext>
            </a:extLst>
          </p:cNvPr>
          <p:cNvPicPr>
            <a:picLocks noChangeAspect="1"/>
          </p:cNvPicPr>
          <p:nvPr/>
        </p:nvPicPr>
        <p:blipFill>
          <a:blip r:embed="rId4"/>
          <a:stretch>
            <a:fillRect/>
          </a:stretch>
        </p:blipFill>
        <p:spPr>
          <a:xfrm>
            <a:off x="205321" y="6394596"/>
            <a:ext cx="1023403" cy="295490"/>
          </a:xfrm>
          <a:prstGeom prst="rect">
            <a:avLst/>
          </a:prstGeom>
        </p:spPr>
      </p:pic>
      <p:sp>
        <p:nvSpPr>
          <p:cNvPr id="2" name="Slide Number Placeholder 1">
            <a:extLst>
              <a:ext uri="{FF2B5EF4-FFF2-40B4-BE49-F238E27FC236}">
                <a16:creationId xmlns:a16="http://schemas.microsoft.com/office/drawing/2014/main" id="{3D0ADB45-551E-1CDE-BDC1-118CCD791FD3}"/>
              </a:ext>
            </a:extLst>
          </p:cNvPr>
          <p:cNvSpPr>
            <a:spLocks noGrp="1"/>
          </p:cNvSpPr>
          <p:nvPr>
            <p:ph type="sldNum" sz="quarter" idx="12"/>
          </p:nvPr>
        </p:nvSpPr>
        <p:spPr/>
        <p:txBody>
          <a:bodyPr/>
          <a:lstStyle/>
          <a:p>
            <a:fld id="{D7E6F9AE-410A-4AF5-AFE8-233E8CF059C1}" type="slidenum">
              <a:rPr lang="en-TT" smtClean="0"/>
              <a:t>15</a:t>
            </a:fld>
            <a:endParaRPr lang="en-TT"/>
          </a:p>
        </p:txBody>
      </p:sp>
      <p:sp>
        <p:nvSpPr>
          <p:cNvPr id="3" name="TextBox 2">
            <a:extLst>
              <a:ext uri="{FF2B5EF4-FFF2-40B4-BE49-F238E27FC236}">
                <a16:creationId xmlns:a16="http://schemas.microsoft.com/office/drawing/2014/main" id="{471DCEAD-5F91-FC82-E21C-F3981CAD99BC}"/>
              </a:ext>
            </a:extLst>
          </p:cNvPr>
          <p:cNvSpPr txBox="1"/>
          <p:nvPr/>
        </p:nvSpPr>
        <p:spPr>
          <a:xfrm>
            <a:off x="3689130" y="1034429"/>
            <a:ext cx="5580993" cy="707886"/>
          </a:xfrm>
          <a:prstGeom prst="rect">
            <a:avLst/>
          </a:prstGeom>
          <a:noFill/>
        </p:spPr>
        <p:txBody>
          <a:bodyPr wrap="square" rtlCol="0">
            <a:spAutoFit/>
          </a:bodyPr>
          <a:lstStyle/>
          <a:p>
            <a:pPr algn="ctr"/>
            <a:r>
              <a:rPr lang="en-US" sz="4000" b="1" dirty="0">
                <a:latin typeface="Candara" panose="020E0502030303020204" pitchFamily="34" charset="0"/>
              </a:rPr>
              <a:t>STRATEGIC PRIORITY 5</a:t>
            </a:r>
          </a:p>
        </p:txBody>
      </p:sp>
    </p:spTree>
    <p:extLst>
      <p:ext uri="{BB962C8B-B14F-4D97-AF65-F5344CB8AC3E}">
        <p14:creationId xmlns:p14="http://schemas.microsoft.com/office/powerpoint/2010/main" val="409769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8770E9-3352-1F3C-64FA-31786D6FE4A1}"/>
              </a:ext>
            </a:extLst>
          </p:cNvPr>
          <p:cNvSpPr>
            <a:spLocks noGrp="1"/>
          </p:cNvSpPr>
          <p:nvPr>
            <p:ph idx="1"/>
          </p:nvPr>
        </p:nvSpPr>
        <p:spPr>
          <a:xfrm>
            <a:off x="290971" y="561940"/>
            <a:ext cx="11357810" cy="4977375"/>
          </a:xfrm>
        </p:spPr>
        <p:txBody>
          <a:bodyPr/>
          <a:lstStyle/>
          <a:p>
            <a:pPr>
              <a:spcBef>
                <a:spcPts val="50"/>
              </a:spcBef>
              <a:buFont typeface="Wingdings" panose="05000000000000000000" pitchFamily="2" charset="2"/>
              <a:buChar char="Ø"/>
            </a:pPr>
            <a:r>
              <a:rPr lang="en-US" b="1" dirty="0">
                <a:latin typeface="Candara" panose="020E0502030303020204" pitchFamily="34" charset="0"/>
              </a:rPr>
              <a:t> </a:t>
            </a:r>
            <a:r>
              <a:rPr lang="en-US" sz="2400" b="1" dirty="0">
                <a:latin typeface="Candara" panose="020E0502030303020204" pitchFamily="34" charset="0"/>
              </a:rPr>
              <a:t>CAPITAL MARKET INTEGRATION AND SINGLE REGIONAL STOCK EXCHANGE</a:t>
            </a:r>
          </a:p>
          <a:p>
            <a:pPr marL="0" indent="0">
              <a:spcBef>
                <a:spcPts val="50"/>
              </a:spcBef>
              <a:buNone/>
            </a:pPr>
            <a:endParaRPr lang="en-US" sz="2400" b="1" dirty="0">
              <a:latin typeface="Candara" panose="020E0502030303020204" pitchFamily="34"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Collaborate with CARICOM Secretariat and Member States to advance work on the legal, regulatory, and institutional frameworks required to support a single regional space for the operation of capital and finance firms. </a:t>
            </a:r>
          </a:p>
          <a:p>
            <a:pPr marL="0" marR="0" lvl="0" indent="0" algn="just">
              <a:lnSpc>
                <a:spcPct val="115000"/>
              </a:lnSpc>
              <a:spcBef>
                <a:spcPts val="0"/>
              </a:spcBef>
              <a:spcAft>
                <a:spcPts val="0"/>
              </a:spcAft>
              <a:buNone/>
            </a:pP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Collaborate with key private sector stakeholders, Ministries of Finance and Central Banks, in exploring the establishment of a Single Regional Stock Exchange.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0" indent="0">
              <a:buNone/>
            </a:pPr>
            <a:endParaRPr lang="en-US" b="1" dirty="0">
              <a:latin typeface="Candara" panose="020E0502030303020204" pitchFamily="34" charset="0"/>
            </a:endParaRPr>
          </a:p>
        </p:txBody>
      </p:sp>
      <p:pic>
        <p:nvPicPr>
          <p:cNvPr id="4" name="Picture 3">
            <a:extLst>
              <a:ext uri="{FF2B5EF4-FFF2-40B4-BE49-F238E27FC236}">
                <a16:creationId xmlns:a16="http://schemas.microsoft.com/office/drawing/2014/main" id="{00D2346C-F6FC-9E9F-A95D-FBB743DAD32F}"/>
              </a:ext>
            </a:extLst>
          </p:cNvPr>
          <p:cNvPicPr>
            <a:picLocks noChangeAspect="1"/>
          </p:cNvPicPr>
          <p:nvPr/>
        </p:nvPicPr>
        <p:blipFill>
          <a:blip r:embed="rId2"/>
          <a:stretch>
            <a:fillRect/>
          </a:stretch>
        </p:blipFill>
        <p:spPr>
          <a:xfrm>
            <a:off x="105308" y="6386513"/>
            <a:ext cx="1234082" cy="356320"/>
          </a:xfrm>
          <a:prstGeom prst="rect">
            <a:avLst/>
          </a:prstGeom>
        </p:spPr>
      </p:pic>
      <p:sp>
        <p:nvSpPr>
          <p:cNvPr id="2" name="Slide Number Placeholder 1">
            <a:extLst>
              <a:ext uri="{FF2B5EF4-FFF2-40B4-BE49-F238E27FC236}">
                <a16:creationId xmlns:a16="http://schemas.microsoft.com/office/drawing/2014/main" id="{856DD17A-5A0E-0E21-FEB6-358C9D2F2431}"/>
              </a:ext>
            </a:extLst>
          </p:cNvPr>
          <p:cNvSpPr>
            <a:spLocks noGrp="1"/>
          </p:cNvSpPr>
          <p:nvPr>
            <p:ph type="sldNum" sz="quarter" idx="12"/>
          </p:nvPr>
        </p:nvSpPr>
        <p:spPr/>
        <p:txBody>
          <a:bodyPr/>
          <a:lstStyle/>
          <a:p>
            <a:fld id="{D7E6F9AE-410A-4AF5-AFE8-233E8CF059C1}" type="slidenum">
              <a:rPr lang="en-TT" smtClean="0"/>
              <a:t>16</a:t>
            </a:fld>
            <a:endParaRPr lang="en-TT"/>
          </a:p>
        </p:txBody>
      </p:sp>
    </p:spTree>
    <p:extLst>
      <p:ext uri="{BB962C8B-B14F-4D97-AF65-F5344CB8AC3E}">
        <p14:creationId xmlns:p14="http://schemas.microsoft.com/office/powerpoint/2010/main" val="1804161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25083A-CD21-E3EB-409E-A807DBD96743}"/>
              </a:ext>
            </a:extLst>
          </p:cNvPr>
          <p:cNvPicPr>
            <a:picLocks noChangeAspect="1"/>
          </p:cNvPicPr>
          <p:nvPr/>
        </p:nvPicPr>
        <p:blipFill>
          <a:blip r:embed="rId2"/>
          <a:stretch>
            <a:fillRect/>
          </a:stretch>
        </p:blipFill>
        <p:spPr>
          <a:xfrm>
            <a:off x="205321" y="6394596"/>
            <a:ext cx="1023403" cy="295490"/>
          </a:xfrm>
          <a:prstGeom prst="rect">
            <a:avLst/>
          </a:prstGeom>
        </p:spPr>
      </p:pic>
      <p:sp>
        <p:nvSpPr>
          <p:cNvPr id="2" name="Slide Number Placeholder 1">
            <a:extLst>
              <a:ext uri="{FF2B5EF4-FFF2-40B4-BE49-F238E27FC236}">
                <a16:creationId xmlns:a16="http://schemas.microsoft.com/office/drawing/2014/main" id="{3D0ADB45-551E-1CDE-BDC1-118CCD791FD3}"/>
              </a:ext>
            </a:extLst>
          </p:cNvPr>
          <p:cNvSpPr>
            <a:spLocks noGrp="1"/>
          </p:cNvSpPr>
          <p:nvPr>
            <p:ph type="sldNum" sz="quarter" idx="12"/>
          </p:nvPr>
        </p:nvSpPr>
        <p:spPr/>
        <p:txBody>
          <a:bodyPr/>
          <a:lstStyle/>
          <a:p>
            <a:fld id="{D7E6F9AE-410A-4AF5-AFE8-233E8CF059C1}" type="slidenum">
              <a:rPr lang="en-TT" smtClean="0"/>
              <a:t>17</a:t>
            </a:fld>
            <a:endParaRPr lang="en-TT"/>
          </a:p>
        </p:txBody>
      </p:sp>
      <p:sp>
        <p:nvSpPr>
          <p:cNvPr id="3" name="TextBox 2">
            <a:extLst>
              <a:ext uri="{FF2B5EF4-FFF2-40B4-BE49-F238E27FC236}">
                <a16:creationId xmlns:a16="http://schemas.microsoft.com/office/drawing/2014/main" id="{471DCEAD-5F91-FC82-E21C-F3981CAD99BC}"/>
              </a:ext>
            </a:extLst>
          </p:cNvPr>
          <p:cNvSpPr txBox="1"/>
          <p:nvPr/>
        </p:nvSpPr>
        <p:spPr>
          <a:xfrm>
            <a:off x="3689130" y="1034429"/>
            <a:ext cx="5580993" cy="707886"/>
          </a:xfrm>
          <a:prstGeom prst="rect">
            <a:avLst/>
          </a:prstGeom>
          <a:noFill/>
        </p:spPr>
        <p:txBody>
          <a:bodyPr wrap="square" rtlCol="0">
            <a:spAutoFit/>
          </a:bodyPr>
          <a:lstStyle/>
          <a:p>
            <a:pPr algn="ctr"/>
            <a:r>
              <a:rPr lang="en-US" sz="4000" b="1" dirty="0">
                <a:latin typeface="Candara" panose="020E0502030303020204" pitchFamily="34" charset="0"/>
              </a:rPr>
              <a:t>STRATEGIC PRIORITY 6</a:t>
            </a:r>
          </a:p>
        </p:txBody>
      </p:sp>
      <p:sp>
        <p:nvSpPr>
          <p:cNvPr id="4" name="TextBox 3">
            <a:extLst>
              <a:ext uri="{FF2B5EF4-FFF2-40B4-BE49-F238E27FC236}">
                <a16:creationId xmlns:a16="http://schemas.microsoft.com/office/drawing/2014/main" id="{88E13709-A6B9-8313-3EE1-14B475FE4833}"/>
              </a:ext>
            </a:extLst>
          </p:cNvPr>
          <p:cNvSpPr txBox="1"/>
          <p:nvPr/>
        </p:nvSpPr>
        <p:spPr>
          <a:xfrm>
            <a:off x="858978" y="2476218"/>
            <a:ext cx="4438236" cy="2585323"/>
          </a:xfrm>
          <a:prstGeom prst="rect">
            <a:avLst/>
          </a:prstGeom>
          <a:noFill/>
        </p:spPr>
        <p:txBody>
          <a:bodyPr wrap="square" rtlCol="0">
            <a:spAutoFit/>
          </a:bodyPr>
          <a:lstStyle/>
          <a:p>
            <a:pPr algn="ctr"/>
            <a:r>
              <a:rPr lang="en-US" sz="5400" b="1" dirty="0">
                <a:solidFill>
                  <a:schemeClr val="tx1"/>
                </a:solidFill>
                <a:effectLst>
                  <a:glow rad="63500">
                    <a:schemeClr val="accent5">
                      <a:satMod val="175000"/>
                      <a:alpha val="40000"/>
                    </a:schemeClr>
                  </a:glow>
                </a:effectLst>
                <a:latin typeface="Candara" panose="020E0502030303020204" pitchFamily="34" charset="0"/>
              </a:rPr>
              <a:t>Disaster Risk</a:t>
            </a:r>
          </a:p>
          <a:p>
            <a:pPr algn="ctr"/>
            <a:r>
              <a:rPr lang="en-US" sz="5400" b="1" dirty="0">
                <a:effectLst>
                  <a:glow rad="63500">
                    <a:schemeClr val="accent5">
                      <a:satMod val="175000"/>
                      <a:alpha val="40000"/>
                    </a:schemeClr>
                  </a:glow>
                </a:effectLst>
                <a:latin typeface="Candara" panose="020E0502030303020204" pitchFamily="34" charset="0"/>
              </a:rPr>
              <a:t>Reduction</a:t>
            </a:r>
            <a:r>
              <a:rPr lang="en-US" sz="5400" b="1" dirty="0">
                <a:solidFill>
                  <a:schemeClr val="tx1"/>
                </a:solidFill>
                <a:effectLst>
                  <a:glow rad="63500">
                    <a:schemeClr val="accent5">
                      <a:satMod val="175000"/>
                      <a:alpha val="40000"/>
                    </a:schemeClr>
                  </a:glow>
                </a:effectLst>
                <a:latin typeface="Candara" panose="020E0502030303020204" pitchFamily="34" charset="0"/>
              </a:rPr>
              <a:t> and Recovery</a:t>
            </a:r>
            <a:endParaRPr lang="en-TT" sz="5400" dirty="0"/>
          </a:p>
        </p:txBody>
      </p:sp>
      <p:pic>
        <p:nvPicPr>
          <p:cNvPr id="11" name="Content Placeholder 10" descr="A group of people outside with boxes and bags&#10;&#10;Description automatically generated">
            <a:extLst>
              <a:ext uri="{FF2B5EF4-FFF2-40B4-BE49-F238E27FC236}">
                <a16:creationId xmlns:a16="http://schemas.microsoft.com/office/drawing/2014/main" id="{FE7B364B-5C9A-7D95-6D79-5B078D536D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30498" y="2205862"/>
            <a:ext cx="5034597" cy="3775948"/>
          </a:xfrm>
        </p:spPr>
      </p:pic>
    </p:spTree>
    <p:extLst>
      <p:ext uri="{BB962C8B-B14F-4D97-AF65-F5344CB8AC3E}">
        <p14:creationId xmlns:p14="http://schemas.microsoft.com/office/powerpoint/2010/main" val="232230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FE5BBF-6AC0-7AC5-F7C4-BFB43A0FDE5E}"/>
              </a:ext>
            </a:extLst>
          </p:cNvPr>
          <p:cNvSpPr>
            <a:spLocks noGrp="1"/>
          </p:cNvSpPr>
          <p:nvPr>
            <p:ph idx="1"/>
          </p:nvPr>
        </p:nvSpPr>
        <p:spPr>
          <a:xfrm>
            <a:off x="472965" y="394138"/>
            <a:ext cx="10738945" cy="4855779"/>
          </a:xfrm>
        </p:spPr>
        <p:txBody>
          <a:bodyPr>
            <a:normAutofit/>
          </a:bodyPr>
          <a:lstStyle/>
          <a:p>
            <a:pPr marR="0" lvl="0" algn="just">
              <a:lnSpc>
                <a:spcPct val="115000"/>
              </a:lnSpc>
              <a:spcBef>
                <a:spcPts val="0"/>
              </a:spcBef>
              <a:spcAft>
                <a:spcPts val="0"/>
              </a:spcAft>
              <a:buFont typeface="Wingdings" panose="05000000000000000000" pitchFamily="2" charset="2"/>
              <a:buChar char="Ø"/>
            </a:pPr>
            <a:r>
              <a:rPr lang="en-GB" sz="2400" b="1" dirty="0">
                <a:latin typeface="Candara" panose="020E0502030303020204" pitchFamily="34" charset="0"/>
                <a:ea typeface="Calibri" panose="020F0502020204030204" pitchFamily="34" charset="0"/>
                <a:cs typeface="Calibri" panose="020F0502020204030204" pitchFamily="34" charset="0"/>
              </a:rPr>
              <a:t>DISASTER PREPAREDNESS AND RESPONSE</a:t>
            </a:r>
          </a:p>
          <a:p>
            <a:pPr marR="0" lvl="0" algn="just">
              <a:lnSpc>
                <a:spcPct val="115000"/>
              </a:lnSpc>
              <a:spcBef>
                <a:spcPts val="0"/>
              </a:spcBef>
              <a:spcAft>
                <a:spcPts val="0"/>
              </a:spcAft>
              <a:buFont typeface="Wingdings" panose="05000000000000000000" pitchFamily="2" charset="2"/>
              <a:buChar char="Ø"/>
            </a:pPr>
            <a:endParaRPr lang="en-GB" sz="2200" dirty="0">
              <a:effectLst/>
              <a:latin typeface="Candara" panose="020E050203030302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Collaborate with Development Partners and Member States to mobilize resources to support the creation of private sector climate investment plans and finance-ready projects. </a:t>
            </a:r>
          </a:p>
          <a:p>
            <a:pPr marL="0" marR="0" lvl="0" indent="0" algn="just">
              <a:lnSpc>
                <a:spcPct val="115000"/>
              </a:lnSpc>
              <a:spcBef>
                <a:spcPts val="0"/>
              </a:spcBef>
              <a:spcAft>
                <a:spcPts val="0"/>
              </a:spcAft>
              <a:buNone/>
            </a:pP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Support development of products to strengthen climate risk financing for private sector firms especially MSMEs operating in vulnerable sectors. </a:t>
            </a:r>
          </a:p>
          <a:p>
            <a:pPr marL="0" marR="0" lvl="0" indent="0" algn="just">
              <a:lnSpc>
                <a:spcPct val="115000"/>
              </a:lnSpc>
              <a:spcBef>
                <a:spcPts val="0"/>
              </a:spcBef>
              <a:spcAft>
                <a:spcPts val="0"/>
              </a:spcAft>
              <a:buNone/>
            </a:pP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US" sz="2200" dirty="0">
                <a:effectLst/>
                <a:latin typeface="Candara" panose="020E0502030303020204" pitchFamily="34" charset="0"/>
                <a:ea typeface="Calibri" panose="020F0502020204030204" pitchFamily="34" charset="0"/>
                <a:cs typeface="Calibri" panose="020F0502020204030204" pitchFamily="34" charset="0"/>
              </a:rPr>
              <a:t>Continue engagement with CDEMA and participation in the Caribbean Development Partners Group (CDPG)</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8AAE0B6-2692-92EA-F90D-A262F56F731B}"/>
              </a:ext>
            </a:extLst>
          </p:cNvPr>
          <p:cNvSpPr>
            <a:spLocks noGrp="1"/>
          </p:cNvSpPr>
          <p:nvPr>
            <p:ph type="sldNum" sz="quarter" idx="12"/>
          </p:nvPr>
        </p:nvSpPr>
        <p:spPr/>
        <p:txBody>
          <a:bodyPr/>
          <a:lstStyle/>
          <a:p>
            <a:fld id="{D7E6F9AE-410A-4AF5-AFE8-233E8CF059C1}" type="slidenum">
              <a:rPr lang="en-TT" smtClean="0"/>
              <a:t>18</a:t>
            </a:fld>
            <a:endParaRPr lang="en-TT"/>
          </a:p>
        </p:txBody>
      </p:sp>
    </p:spTree>
    <p:extLst>
      <p:ext uri="{BB962C8B-B14F-4D97-AF65-F5344CB8AC3E}">
        <p14:creationId xmlns:p14="http://schemas.microsoft.com/office/powerpoint/2010/main" val="347837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9CEDA44-90F7-7E2A-C50F-B5EBF4CC8F7A}"/>
              </a:ext>
            </a:extLst>
          </p:cNvPr>
          <p:cNvSpPr txBox="1">
            <a:spLocks noGrp="1"/>
          </p:cNvSpPr>
          <p:nvPr>
            <p:ph type="title"/>
          </p:nvPr>
        </p:nvSpPr>
        <p:spPr>
          <a:xfrm>
            <a:off x="1524003" y="1999615"/>
            <a:ext cx="9144000" cy="2764028"/>
          </a:xfrm>
          <a:prstGeom prst="rect">
            <a:avLst/>
          </a:prstGeom>
        </p:spPr>
        <p:txBody>
          <a:bodyPr vert="horz" lIns="91440" tIns="45720" rIns="91440" bIns="45720" rtlCol="0" anchor="ctr">
            <a:normAutofit/>
          </a:bodyPr>
          <a:lstStyle/>
          <a:p>
            <a:pPr algn="ctr"/>
            <a:r>
              <a:rPr lang="en-US" sz="7200" b="1" kern="1200" dirty="0">
                <a:solidFill>
                  <a:schemeClr val="tx1"/>
                </a:solidFill>
                <a:latin typeface="+mj-lt"/>
                <a:ea typeface="+mj-ea"/>
                <a:cs typeface="+mj-cs"/>
              </a:rPr>
              <a:t>OTHER STRATEGIC AREAS OF WORK</a:t>
            </a:r>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121A80F-DF51-5E7F-A40C-5B68DF44D8A6}"/>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D7E6F9AE-410A-4AF5-AFE8-233E8CF059C1}" type="slidenum">
              <a:rPr lang="en-US">
                <a:solidFill>
                  <a:schemeClr val="tx1">
                    <a:lumMod val="50000"/>
                    <a:lumOff val="50000"/>
                  </a:schemeClr>
                </a:solidFill>
              </a:rPr>
              <a:pPr>
                <a:spcAft>
                  <a:spcPts val="600"/>
                </a:spcAft>
              </a:pPr>
              <a:t>19</a:t>
            </a:fld>
            <a:endParaRPr lang="en-US">
              <a:solidFill>
                <a:schemeClr val="tx1">
                  <a:lumMod val="50000"/>
                  <a:lumOff val="50000"/>
                </a:schemeClr>
              </a:solidFill>
            </a:endParaRPr>
          </a:p>
        </p:txBody>
      </p:sp>
      <p:pic>
        <p:nvPicPr>
          <p:cNvPr id="6" name="Picture 5">
            <a:extLst>
              <a:ext uri="{FF2B5EF4-FFF2-40B4-BE49-F238E27FC236}">
                <a16:creationId xmlns:a16="http://schemas.microsoft.com/office/drawing/2014/main" id="{DE853FB7-93BD-EC20-CF5E-4DCC10791A19}"/>
              </a:ext>
            </a:extLst>
          </p:cNvPr>
          <p:cNvPicPr>
            <a:picLocks noChangeAspect="1"/>
          </p:cNvPicPr>
          <p:nvPr/>
        </p:nvPicPr>
        <p:blipFill>
          <a:blip r:embed="rId2"/>
          <a:stretch>
            <a:fillRect/>
          </a:stretch>
        </p:blipFill>
        <p:spPr>
          <a:xfrm>
            <a:off x="18393" y="6380435"/>
            <a:ext cx="1181161" cy="341040"/>
          </a:xfrm>
          <a:prstGeom prst="rect">
            <a:avLst/>
          </a:prstGeom>
        </p:spPr>
      </p:pic>
    </p:spTree>
    <p:extLst>
      <p:ext uri="{BB962C8B-B14F-4D97-AF65-F5344CB8AC3E}">
        <p14:creationId xmlns:p14="http://schemas.microsoft.com/office/powerpoint/2010/main" val="1238531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06E0B9-5C8A-4773-A04A-A7A14A18BB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EF1EDC54-76F2-82B5-CAB4-D2663FCC9BBA}"/>
              </a:ext>
            </a:extLst>
          </p:cNvPr>
          <p:cNvGrpSpPr/>
          <p:nvPr/>
        </p:nvGrpSpPr>
        <p:grpSpPr>
          <a:xfrm>
            <a:off x="4219320" y="460901"/>
            <a:ext cx="6629116" cy="1077218"/>
            <a:chOff x="1155549" y="296920"/>
            <a:chExt cx="7344720" cy="1077218"/>
          </a:xfrm>
        </p:grpSpPr>
        <p:grpSp>
          <p:nvGrpSpPr>
            <p:cNvPr id="13" name="Group 12">
              <a:extLst>
                <a:ext uri="{FF2B5EF4-FFF2-40B4-BE49-F238E27FC236}">
                  <a16:creationId xmlns:a16="http://schemas.microsoft.com/office/drawing/2014/main" id="{1E65D256-6263-7088-03FF-E9F1646EFA61}"/>
                </a:ext>
              </a:extLst>
            </p:cNvPr>
            <p:cNvGrpSpPr/>
            <p:nvPr/>
          </p:nvGrpSpPr>
          <p:grpSpPr>
            <a:xfrm>
              <a:off x="1155549" y="296920"/>
              <a:ext cx="1811334" cy="1077218"/>
              <a:chOff x="4582695" y="904581"/>
              <a:chExt cx="1405295" cy="1077218"/>
            </a:xfrm>
          </p:grpSpPr>
          <p:pic>
            <p:nvPicPr>
              <p:cNvPr id="12" name="Picture 2" descr="CARICOM Trade and Competitiveness Project - CARICOM">
                <a:extLst>
                  <a:ext uri="{FF2B5EF4-FFF2-40B4-BE49-F238E27FC236}">
                    <a16:creationId xmlns:a16="http://schemas.microsoft.com/office/drawing/2014/main" id="{750251E5-BB4A-1487-0450-4426D02C6ACB}"/>
                  </a:ext>
                </a:extLst>
              </p:cNvPr>
              <p:cNvPicPr>
                <a:picLocks noChangeAspect="1" noChangeArrowheads="1"/>
              </p:cNvPicPr>
              <p:nvPr/>
            </p:nvPicPr>
            <p:blipFill rotWithShape="1">
              <a:blip r:embed="rId2">
                <a:alphaModFix amt="5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34936" r="17412" b="1"/>
              <a:stretch/>
            </p:blipFill>
            <p:spPr bwMode="auto">
              <a:xfrm>
                <a:off x="4582695" y="904581"/>
                <a:ext cx="1217219" cy="1077218"/>
              </a:xfrm>
              <a:prstGeom prst="flowChartDisplay">
                <a:avLst/>
              </a:prstGeom>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668785F-075B-6739-BCC6-DD3919B6C285}"/>
                  </a:ext>
                </a:extLst>
              </p:cNvPr>
              <p:cNvSpPr txBox="1"/>
              <p:nvPr/>
            </p:nvSpPr>
            <p:spPr>
              <a:xfrm>
                <a:off x="4772710" y="1058469"/>
                <a:ext cx="12152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glow rad="63500">
                        <a:srgbClr val="5B9BD5">
                          <a:satMod val="175000"/>
                          <a:alpha val="40000"/>
                        </a:srgbClr>
                      </a:glow>
                    </a:effectLst>
                    <a:uLnTx/>
                    <a:uFillTx/>
                    <a:latin typeface="Candara" panose="020E0502030303020204" pitchFamily="34" charset="0"/>
                    <a:ea typeface="+mn-ea"/>
                    <a:cs typeface="+mn-cs"/>
                  </a:rPr>
                  <a:t>Facilitate Trade in Goods</a:t>
                </a:r>
              </a:p>
            </p:txBody>
          </p:sp>
        </p:grpSp>
        <p:sp>
          <p:nvSpPr>
            <p:cNvPr id="15" name="TextBox 14">
              <a:extLst>
                <a:ext uri="{FF2B5EF4-FFF2-40B4-BE49-F238E27FC236}">
                  <a16:creationId xmlns:a16="http://schemas.microsoft.com/office/drawing/2014/main" id="{C60A3181-D401-32DA-063D-445A226228A5}"/>
                </a:ext>
              </a:extLst>
            </p:cNvPr>
            <p:cNvSpPr txBox="1"/>
            <p:nvPr/>
          </p:nvSpPr>
          <p:spPr>
            <a:xfrm>
              <a:off x="2816336" y="340730"/>
              <a:ext cx="568393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Non- Tariff Barriers;   CET and ROO Reform;    Trade Facilitation;  Statistical System;     Front of Package Labelling ;Industrial Products, Special </a:t>
              </a:r>
              <a:r>
                <a:rPr kumimoji="0" lang="en-GB" sz="160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Econo</a:t>
              </a:r>
              <a:r>
                <a:rPr lang="en-GB" sz="1600" dirty="0">
                  <a:solidFill>
                    <a:prstClr val="black"/>
                  </a:solidFill>
                  <a:latin typeface="Candara" panose="020E0502030303020204" pitchFamily="34" charset="0"/>
                </a:rPr>
                <a:t>mic Zones</a:t>
              </a:r>
              <a:r>
                <a:rPr kumimoji="0" lang="en-GB"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endParaRPr kumimoji="0" lang="en-TT"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grpSp>
      <p:grpSp>
        <p:nvGrpSpPr>
          <p:cNvPr id="21" name="Group 20">
            <a:extLst>
              <a:ext uri="{FF2B5EF4-FFF2-40B4-BE49-F238E27FC236}">
                <a16:creationId xmlns:a16="http://schemas.microsoft.com/office/drawing/2014/main" id="{24B5EFDB-1DC5-7626-9DD1-35745775D3F4}"/>
              </a:ext>
            </a:extLst>
          </p:cNvPr>
          <p:cNvGrpSpPr/>
          <p:nvPr/>
        </p:nvGrpSpPr>
        <p:grpSpPr>
          <a:xfrm>
            <a:off x="4516619" y="1721419"/>
            <a:ext cx="6528752" cy="1129087"/>
            <a:chOff x="2502316" y="2199263"/>
            <a:chExt cx="6528752" cy="1129087"/>
          </a:xfrm>
        </p:grpSpPr>
        <p:grpSp>
          <p:nvGrpSpPr>
            <p:cNvPr id="19" name="Group 18">
              <a:extLst>
                <a:ext uri="{FF2B5EF4-FFF2-40B4-BE49-F238E27FC236}">
                  <a16:creationId xmlns:a16="http://schemas.microsoft.com/office/drawing/2014/main" id="{CF5ACA66-504C-FBAA-AF85-B91204A3D419}"/>
                </a:ext>
              </a:extLst>
            </p:cNvPr>
            <p:cNvGrpSpPr/>
            <p:nvPr/>
          </p:nvGrpSpPr>
          <p:grpSpPr>
            <a:xfrm>
              <a:off x="2502316" y="2199263"/>
              <a:ext cx="1586888" cy="1129087"/>
              <a:chOff x="2483771" y="2244033"/>
              <a:chExt cx="1586888" cy="1129087"/>
            </a:xfrm>
          </p:grpSpPr>
          <p:pic>
            <p:nvPicPr>
              <p:cNvPr id="18" name="Picture 17" descr="A group of people shaking hands&#10;&#10;Description automatically generated with medium confidence">
                <a:extLst>
                  <a:ext uri="{FF2B5EF4-FFF2-40B4-BE49-F238E27FC236}">
                    <a16:creationId xmlns:a16="http://schemas.microsoft.com/office/drawing/2014/main" id="{3BCB85A7-CD27-978B-F05A-085929A04C0A}"/>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17072" t="410" r="39739" b="3271"/>
              <a:stretch/>
            </p:blipFill>
            <p:spPr>
              <a:xfrm>
                <a:off x="2483771" y="2244033"/>
                <a:ext cx="1566417" cy="1129087"/>
              </a:xfrm>
              <a:prstGeom prst="flowChartDisplay">
                <a:avLst/>
              </a:prstGeom>
            </p:spPr>
          </p:pic>
          <p:sp>
            <p:nvSpPr>
              <p:cNvPr id="17" name="TextBox 16">
                <a:extLst>
                  <a:ext uri="{FF2B5EF4-FFF2-40B4-BE49-F238E27FC236}">
                    <a16:creationId xmlns:a16="http://schemas.microsoft.com/office/drawing/2014/main" id="{D72F69D3-30FC-4880-7507-33E7C069D557}"/>
                  </a:ext>
                </a:extLst>
              </p:cNvPr>
              <p:cNvSpPr txBox="1"/>
              <p:nvPr/>
            </p:nvSpPr>
            <p:spPr>
              <a:xfrm>
                <a:off x="2665361" y="2343897"/>
                <a:ext cx="140529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glow rad="63500">
                        <a:srgbClr val="5B9BD5">
                          <a:satMod val="175000"/>
                          <a:alpha val="40000"/>
                        </a:srgbClr>
                      </a:glow>
                    </a:effectLst>
                    <a:uLnTx/>
                    <a:uFillTx/>
                    <a:latin typeface="Candara" panose="020E0502030303020204" pitchFamily="34" charset="0"/>
                    <a:ea typeface="+mn-ea"/>
                    <a:cs typeface="+mn-cs"/>
                  </a:rPr>
                  <a:t>Free Movement of Labour</a:t>
                </a:r>
              </a:p>
            </p:txBody>
          </p:sp>
        </p:grpSp>
        <p:sp>
          <p:nvSpPr>
            <p:cNvPr id="20" name="TextBox 19">
              <a:extLst>
                <a:ext uri="{FF2B5EF4-FFF2-40B4-BE49-F238E27FC236}">
                  <a16:creationId xmlns:a16="http://schemas.microsoft.com/office/drawing/2014/main" id="{82C7F26B-171B-A684-09B4-E59FE6B2B444}"/>
                </a:ext>
              </a:extLst>
            </p:cNvPr>
            <p:cNvSpPr txBox="1"/>
            <p:nvPr/>
          </p:nvSpPr>
          <p:spPr>
            <a:xfrm>
              <a:off x="4149610" y="2331011"/>
              <a:ext cx="488145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Free Movement of approved Categories;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Expansion of approved categories;    Transparent Procedures; Movement of Factors; Contingent Rights</a:t>
              </a:r>
            </a:p>
          </p:txBody>
        </p:sp>
      </p:grpSp>
      <p:grpSp>
        <p:nvGrpSpPr>
          <p:cNvPr id="31" name="Group 30">
            <a:extLst>
              <a:ext uri="{FF2B5EF4-FFF2-40B4-BE49-F238E27FC236}">
                <a16:creationId xmlns:a16="http://schemas.microsoft.com/office/drawing/2014/main" id="{5C5D9C81-F0F9-A1F8-5E9F-ACACFCA92E68}"/>
              </a:ext>
            </a:extLst>
          </p:cNvPr>
          <p:cNvGrpSpPr/>
          <p:nvPr/>
        </p:nvGrpSpPr>
        <p:grpSpPr>
          <a:xfrm>
            <a:off x="4516619" y="3126546"/>
            <a:ext cx="6395837" cy="1169225"/>
            <a:chOff x="2656501" y="3390322"/>
            <a:chExt cx="6395837" cy="1169225"/>
          </a:xfrm>
        </p:grpSpPr>
        <p:pic>
          <p:nvPicPr>
            <p:cNvPr id="1026" name="Picture 2" descr="Global Value Chains and Development">
              <a:extLst>
                <a:ext uri="{FF2B5EF4-FFF2-40B4-BE49-F238E27FC236}">
                  <a16:creationId xmlns:a16="http://schemas.microsoft.com/office/drawing/2014/main" id="{44A4C79E-8FCC-F902-53FD-88D5C88DB032}"/>
                </a:ext>
              </a:extLst>
            </p:cNvPr>
            <p:cNvPicPr>
              <a:picLocks noChangeAspect="1" noChangeArrowheads="1"/>
            </p:cNvPicPr>
            <p:nvPr/>
          </p:nvPicPr>
          <p:blipFill rotWithShape="1">
            <a:blip r:embed="rId6">
              <a:alphaModFix amt="70000"/>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l="-779" t="41451" r="11494" b="15451"/>
            <a:stretch/>
          </p:blipFill>
          <p:spPr bwMode="auto">
            <a:xfrm>
              <a:off x="2656501" y="3390322"/>
              <a:ext cx="1614836" cy="1169225"/>
            </a:xfrm>
            <a:prstGeom prst="flowChartDisplay">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8141475B-B974-0651-3B5F-00DAC671D1E2}"/>
                </a:ext>
              </a:extLst>
            </p:cNvPr>
            <p:cNvGrpSpPr/>
            <p:nvPr/>
          </p:nvGrpSpPr>
          <p:grpSpPr>
            <a:xfrm>
              <a:off x="2773597" y="3410632"/>
              <a:ext cx="6278741" cy="1077218"/>
              <a:chOff x="2773597" y="3410632"/>
              <a:chExt cx="6278741" cy="1077218"/>
            </a:xfrm>
          </p:grpSpPr>
          <p:sp>
            <p:nvSpPr>
              <p:cNvPr id="22" name="TextBox 21">
                <a:extLst>
                  <a:ext uri="{FF2B5EF4-FFF2-40B4-BE49-F238E27FC236}">
                    <a16:creationId xmlns:a16="http://schemas.microsoft.com/office/drawing/2014/main" id="{1E3EA593-1486-5EBF-5A4A-56B81FAC7226}"/>
                  </a:ext>
                </a:extLst>
              </p:cNvPr>
              <p:cNvSpPr txBox="1"/>
              <p:nvPr/>
            </p:nvSpPr>
            <p:spPr>
              <a:xfrm>
                <a:off x="2773597" y="3559212"/>
                <a:ext cx="150529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glow rad="63500">
                        <a:srgbClr val="5B9BD5">
                          <a:satMod val="175000"/>
                          <a:alpha val="40000"/>
                        </a:srgbClr>
                      </a:glow>
                    </a:effectLst>
                    <a:uLnTx/>
                    <a:uFillTx/>
                    <a:latin typeface="Candara" panose="020E0502030303020204" pitchFamily="34" charset="0"/>
                    <a:ea typeface="+mn-ea"/>
                    <a:cs typeface="+mn-cs"/>
                  </a:rPr>
                  <a:t>Expanding Agri-food Value-Chains</a:t>
                </a:r>
              </a:p>
            </p:txBody>
          </p:sp>
          <p:sp>
            <p:nvSpPr>
              <p:cNvPr id="25" name="TextBox 24">
                <a:extLst>
                  <a:ext uri="{FF2B5EF4-FFF2-40B4-BE49-F238E27FC236}">
                    <a16:creationId xmlns:a16="http://schemas.microsoft.com/office/drawing/2014/main" id="{F9B9E6C0-1ECC-C6E0-B43D-5FDDA517A7CF}"/>
                  </a:ext>
                </a:extLst>
              </p:cNvPr>
              <p:cNvSpPr txBox="1"/>
              <p:nvPr/>
            </p:nvSpPr>
            <p:spPr>
              <a:xfrm>
                <a:off x="4448625" y="3410632"/>
                <a:ext cx="4603713"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SPS, Food Safety and Quality and Standards;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Food and Nutrition Security;   Intra-Regional Agri-food Trade - 25%  x 2025;   Increase business in Extra-Regional Markets</a:t>
                </a:r>
              </a:p>
            </p:txBody>
          </p:sp>
        </p:grpSp>
      </p:grpSp>
      <p:grpSp>
        <p:nvGrpSpPr>
          <p:cNvPr id="29" name="Group 28">
            <a:extLst>
              <a:ext uri="{FF2B5EF4-FFF2-40B4-BE49-F238E27FC236}">
                <a16:creationId xmlns:a16="http://schemas.microsoft.com/office/drawing/2014/main" id="{BDE7C3CD-E789-AC4B-62B3-46B96E97355A}"/>
              </a:ext>
            </a:extLst>
          </p:cNvPr>
          <p:cNvGrpSpPr/>
          <p:nvPr/>
        </p:nvGrpSpPr>
        <p:grpSpPr>
          <a:xfrm>
            <a:off x="3161635" y="4664716"/>
            <a:ext cx="7883736" cy="1323439"/>
            <a:chOff x="3547323" y="4940392"/>
            <a:chExt cx="9359773" cy="1323439"/>
          </a:xfrm>
        </p:grpSpPr>
        <p:grpSp>
          <p:nvGrpSpPr>
            <p:cNvPr id="27" name="Group 26">
              <a:extLst>
                <a:ext uri="{FF2B5EF4-FFF2-40B4-BE49-F238E27FC236}">
                  <a16:creationId xmlns:a16="http://schemas.microsoft.com/office/drawing/2014/main" id="{00D92487-EB0B-9C95-245D-1D75C63FEAE2}"/>
                </a:ext>
              </a:extLst>
            </p:cNvPr>
            <p:cNvGrpSpPr/>
            <p:nvPr/>
          </p:nvGrpSpPr>
          <p:grpSpPr>
            <a:xfrm>
              <a:off x="3547323" y="5008369"/>
              <a:ext cx="2084751" cy="1106144"/>
              <a:chOff x="3533262" y="4857579"/>
              <a:chExt cx="2084751" cy="1106144"/>
            </a:xfrm>
          </p:grpSpPr>
          <p:pic>
            <p:nvPicPr>
              <p:cNvPr id="23" name="Picture 22">
                <a:extLst>
                  <a:ext uri="{FF2B5EF4-FFF2-40B4-BE49-F238E27FC236}">
                    <a16:creationId xmlns:a16="http://schemas.microsoft.com/office/drawing/2014/main" id="{9646889A-8612-35B6-613D-CD39F94D514F}"/>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t="7697" r="23298" b="1394"/>
              <a:stretch/>
            </p:blipFill>
            <p:spPr>
              <a:xfrm>
                <a:off x="3533262" y="4857579"/>
                <a:ext cx="2047256" cy="1106144"/>
              </a:xfrm>
              <a:prstGeom prst="flowChartDisplay">
                <a:avLst/>
              </a:prstGeom>
            </p:spPr>
          </p:pic>
          <p:sp>
            <p:nvSpPr>
              <p:cNvPr id="26" name="TextBox 25">
                <a:extLst>
                  <a:ext uri="{FF2B5EF4-FFF2-40B4-BE49-F238E27FC236}">
                    <a16:creationId xmlns:a16="http://schemas.microsoft.com/office/drawing/2014/main" id="{4C231B10-A968-3438-427E-D0F712F82782}"/>
                  </a:ext>
                </a:extLst>
              </p:cNvPr>
              <p:cNvSpPr txBox="1"/>
              <p:nvPr/>
            </p:nvSpPr>
            <p:spPr>
              <a:xfrm>
                <a:off x="3678462" y="4948986"/>
                <a:ext cx="193955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glow rad="63500">
                        <a:srgbClr val="5B9BD5">
                          <a:satMod val="175000"/>
                          <a:alpha val="40000"/>
                        </a:srgbClr>
                      </a:glow>
                    </a:effectLst>
                    <a:uLnTx/>
                    <a:uFillTx/>
                    <a:latin typeface="Candara" panose="020E0502030303020204" pitchFamily="34" charset="0"/>
                    <a:ea typeface="+mn-ea"/>
                    <a:cs typeface="+mn-cs"/>
                  </a:rPr>
                  <a:t>Enabling Business Environment</a:t>
                </a:r>
              </a:p>
            </p:txBody>
          </p:sp>
        </p:grpSp>
        <p:sp>
          <p:nvSpPr>
            <p:cNvPr id="28" name="TextBox 27">
              <a:extLst>
                <a:ext uri="{FF2B5EF4-FFF2-40B4-BE49-F238E27FC236}">
                  <a16:creationId xmlns:a16="http://schemas.microsoft.com/office/drawing/2014/main" id="{2469AA54-9182-0EA7-AD2E-EF4A4992316E}"/>
                </a:ext>
              </a:extLst>
            </p:cNvPr>
            <p:cNvSpPr txBox="1"/>
            <p:nvPr/>
          </p:nvSpPr>
          <p:spPr>
            <a:xfrm>
              <a:off x="6348850" y="4940392"/>
              <a:ext cx="6558246" cy="1323439"/>
            </a:xfrm>
            <a:prstGeom prst="rect">
              <a:avLst/>
            </a:prstGeom>
            <a:noFill/>
          </p:spPr>
          <p:txBody>
            <a:bodyPr wrap="square">
              <a:spAutoFit/>
            </a:bodyPr>
            <a:lstStyle/>
            <a:p>
              <a:pPr>
                <a:defRPr/>
              </a:pPr>
              <a:r>
                <a:rPr kumimoji="0" lang="en-US"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Regional Company Registry; Financial Services Regulation; Transportation (Maritime); Access to Credit for MSMEs;       Trademarks and IP; Digital Transformation; Registration of property; Insolvency Framework; Mergers and Acquisition Policy; </a:t>
              </a:r>
            </a:p>
          </p:txBody>
        </p:sp>
      </p:grpSp>
      <p:grpSp>
        <p:nvGrpSpPr>
          <p:cNvPr id="32" name="Group 31">
            <a:extLst>
              <a:ext uri="{FF2B5EF4-FFF2-40B4-BE49-F238E27FC236}">
                <a16:creationId xmlns:a16="http://schemas.microsoft.com/office/drawing/2014/main" id="{EDB114C3-3987-D67C-A99E-BC91250FC8B6}"/>
              </a:ext>
            </a:extLst>
          </p:cNvPr>
          <p:cNvGrpSpPr/>
          <p:nvPr/>
        </p:nvGrpSpPr>
        <p:grpSpPr>
          <a:xfrm>
            <a:off x="620459" y="4824100"/>
            <a:ext cx="1728835" cy="1451258"/>
            <a:chOff x="1524625" y="4911061"/>
            <a:chExt cx="1728835" cy="1451258"/>
          </a:xfrm>
        </p:grpSpPr>
        <p:pic>
          <p:nvPicPr>
            <p:cNvPr id="1028" name="Picture 4" descr="Money Market Vs. Capital Market: What's the Difference?">
              <a:extLst>
                <a:ext uri="{FF2B5EF4-FFF2-40B4-BE49-F238E27FC236}">
                  <a16:creationId xmlns:a16="http://schemas.microsoft.com/office/drawing/2014/main" id="{5274C8C0-3CD7-A3B9-BCA1-1367F037BEE2}"/>
                </a:ext>
              </a:extLst>
            </p:cNvPr>
            <p:cNvPicPr>
              <a:picLocks noChangeAspect="1" noChangeArrowheads="1"/>
            </p:cNvPicPr>
            <p:nvPr/>
          </p:nvPicPr>
          <p:blipFill>
            <a:blip r:embed="rId10">
              <a:alphaModFix amt="50000"/>
              <a:extLst>
                <a:ext uri="{BEBA8EAE-BF5A-486C-A8C5-ECC9F3942E4B}">
                  <a14:imgProps xmlns:a14="http://schemas.microsoft.com/office/drawing/2010/main">
                    <a14:imgLayer r:embed="rId11">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1524625" y="4911061"/>
              <a:ext cx="1724404" cy="1410276"/>
            </a:xfrm>
            <a:prstGeom prst="ellipse">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00D90E7-51EF-47B8-544C-5085C70EF9FB}"/>
                </a:ext>
              </a:extLst>
            </p:cNvPr>
            <p:cNvSpPr txBox="1"/>
            <p:nvPr/>
          </p:nvSpPr>
          <p:spPr>
            <a:xfrm>
              <a:off x="1529056" y="5161990"/>
              <a:ext cx="172440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glow rad="63500">
                      <a:srgbClr val="5B9BD5">
                        <a:satMod val="175000"/>
                        <a:alpha val="40000"/>
                      </a:srgbClr>
                    </a:glow>
                  </a:effectLst>
                  <a:uLnTx/>
                  <a:uFillTx/>
                  <a:latin typeface="Candara" panose="020E0502030303020204" pitchFamily="34" charset="0"/>
                  <a:ea typeface="+mn-ea"/>
                  <a:cs typeface="+mn-cs"/>
                </a:rPr>
                <a:t>Finance and Capital Markets Deepening/Integration</a:t>
              </a:r>
            </a:p>
          </p:txBody>
        </p:sp>
      </p:grpSp>
      <p:cxnSp>
        <p:nvCxnSpPr>
          <p:cNvPr id="38" name="Straight Connector 37">
            <a:extLst>
              <a:ext uri="{FF2B5EF4-FFF2-40B4-BE49-F238E27FC236}">
                <a16:creationId xmlns:a16="http://schemas.microsoft.com/office/drawing/2014/main" id="{787C62BA-7ECC-12AB-EE76-6FAAFE73B529}"/>
              </a:ext>
            </a:extLst>
          </p:cNvPr>
          <p:cNvCxnSpPr>
            <a:cxnSpLocks/>
          </p:cNvCxnSpPr>
          <p:nvPr/>
        </p:nvCxnSpPr>
        <p:spPr>
          <a:xfrm flipV="1">
            <a:off x="1541714" y="4320868"/>
            <a:ext cx="618392" cy="677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AEF324E-B560-97C9-4EFB-396D5BAD0B2B}"/>
              </a:ext>
            </a:extLst>
          </p:cNvPr>
          <p:cNvCxnSpPr>
            <a:cxnSpLocks/>
          </p:cNvCxnSpPr>
          <p:nvPr/>
        </p:nvCxnSpPr>
        <p:spPr>
          <a:xfrm flipV="1">
            <a:off x="3362894" y="1379188"/>
            <a:ext cx="1077480" cy="1039530"/>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F1DA5A8-B44D-35A3-6EAD-54E28F88C4E0}"/>
              </a:ext>
            </a:extLst>
          </p:cNvPr>
          <p:cNvGrpSpPr/>
          <p:nvPr/>
        </p:nvGrpSpPr>
        <p:grpSpPr>
          <a:xfrm>
            <a:off x="1279544" y="2033900"/>
            <a:ext cx="2414726" cy="2250489"/>
            <a:chOff x="881285" y="1125243"/>
            <a:chExt cx="2414726" cy="2250489"/>
          </a:xfrm>
        </p:grpSpPr>
        <p:pic>
          <p:nvPicPr>
            <p:cNvPr id="8" name="Picture 2" descr="CARICOM calls for global summit on equitable vaccine access and  distribution – Kaieteur News">
              <a:extLst>
                <a:ext uri="{FF2B5EF4-FFF2-40B4-BE49-F238E27FC236}">
                  <a16:creationId xmlns:a16="http://schemas.microsoft.com/office/drawing/2014/main" id="{DC400302-02B0-C1AF-A9F2-9FC78B4A0CB4}"/>
                </a:ext>
              </a:extLst>
            </p:cNvPr>
            <p:cNvPicPr>
              <a:picLocks noChangeAspect="1" noChangeArrowheads="1"/>
            </p:cNvPicPr>
            <p:nvPr/>
          </p:nvPicPr>
          <p:blipFill rotWithShape="1">
            <a:blip r:embed="rId12">
              <a:alphaModFix amt="70000"/>
              <a:extLst>
                <a:ext uri="{28A0092B-C50C-407E-A947-70E740481C1C}">
                  <a14:useLocalDpi xmlns:a14="http://schemas.microsoft.com/office/drawing/2010/main" val="0"/>
                </a:ext>
              </a:extLst>
            </a:blip>
            <a:srcRect l="356" t="3743" r="23905" b="-1"/>
            <a:stretch/>
          </p:blipFill>
          <p:spPr bwMode="auto">
            <a:xfrm>
              <a:off x="881285" y="1125243"/>
              <a:ext cx="2414726" cy="2250489"/>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4110BE-B7DF-4A4F-93D8-B408A0DC075A}"/>
                </a:ext>
              </a:extLst>
            </p:cNvPr>
            <p:cNvSpPr txBox="1"/>
            <p:nvPr/>
          </p:nvSpPr>
          <p:spPr>
            <a:xfrm>
              <a:off x="881285" y="1477251"/>
              <a:ext cx="241472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3200" b="1" i="0" u="none" strike="noStrike" kern="1200" cap="none" spc="0" normalizeH="0" baseline="0" noProof="0" dirty="0">
                  <a:ln>
                    <a:noFill/>
                  </a:ln>
                  <a:solidFill>
                    <a:prstClr val="black"/>
                  </a:solidFill>
                  <a:effectLst>
                    <a:glow rad="63500">
                      <a:srgbClr val="5B9BD5">
                        <a:satMod val="175000"/>
                        <a:alpha val="40000"/>
                      </a:srgbClr>
                    </a:glow>
                  </a:effectLst>
                  <a:uLnTx/>
                  <a:uFillTx/>
                  <a:latin typeface="Candara" panose="020E0502030303020204" pitchFamily="34" charset="0"/>
                  <a:ea typeface="+mn-ea"/>
                  <a:cs typeface="+mn-cs"/>
                </a:rPr>
                <a:t>CPSO STRATEGIC PRIORITIES</a:t>
              </a:r>
            </a:p>
          </p:txBody>
        </p:sp>
      </p:grpSp>
      <p:cxnSp>
        <p:nvCxnSpPr>
          <p:cNvPr id="43" name="Straight Connector 42">
            <a:extLst>
              <a:ext uri="{FF2B5EF4-FFF2-40B4-BE49-F238E27FC236}">
                <a16:creationId xmlns:a16="http://schemas.microsoft.com/office/drawing/2014/main" id="{26927A41-6ADC-BFE8-1FB4-009041370D08}"/>
              </a:ext>
            </a:extLst>
          </p:cNvPr>
          <p:cNvCxnSpPr>
            <a:cxnSpLocks/>
            <a:endCxn id="1026" idx="1"/>
          </p:cNvCxnSpPr>
          <p:nvPr/>
        </p:nvCxnSpPr>
        <p:spPr>
          <a:xfrm>
            <a:off x="3413222" y="3656931"/>
            <a:ext cx="1103397" cy="54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835A88-A2A0-E7F5-495C-8CCFE9504060}"/>
              </a:ext>
            </a:extLst>
          </p:cNvPr>
          <p:cNvCxnSpPr>
            <a:cxnSpLocks/>
          </p:cNvCxnSpPr>
          <p:nvPr/>
        </p:nvCxnSpPr>
        <p:spPr>
          <a:xfrm>
            <a:off x="3130053" y="4234549"/>
            <a:ext cx="351390" cy="507622"/>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469A0B0-2603-52C1-6A98-FF40DF58664F}"/>
              </a:ext>
            </a:extLst>
          </p:cNvPr>
          <p:cNvSpPr txBox="1"/>
          <p:nvPr/>
        </p:nvSpPr>
        <p:spPr>
          <a:xfrm>
            <a:off x="1752529" y="6117818"/>
            <a:ext cx="568393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Integrated Stock Mkt – Single Regional Stock Exchange; Democratizing </a:t>
            </a:r>
            <a:r>
              <a:rPr lang="en-GB" sz="1600" dirty="0">
                <a:solidFill>
                  <a:prstClr val="black"/>
                </a:solidFill>
                <a:latin typeface="Candara" panose="020E0502030303020204" pitchFamily="34" charset="0"/>
              </a:rPr>
              <a:t>W</a:t>
            </a:r>
            <a:r>
              <a:rPr kumimoji="0" lang="en-GB" sz="160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ealth</a:t>
            </a:r>
            <a:r>
              <a:rPr kumimoji="0" lang="en-GB"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Creation;</a:t>
            </a:r>
            <a:endParaRPr kumimoji="0" lang="en-TT"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pic>
        <p:nvPicPr>
          <p:cNvPr id="36" name="Picture 35" descr="Logo&#10;&#10;Description automatically generated">
            <a:extLst>
              <a:ext uri="{FF2B5EF4-FFF2-40B4-BE49-F238E27FC236}">
                <a16:creationId xmlns:a16="http://schemas.microsoft.com/office/drawing/2014/main" id="{F7C192C6-06A6-5C96-79BA-100849830C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266" y="125363"/>
            <a:ext cx="1783999" cy="619939"/>
          </a:xfrm>
          <a:prstGeom prst="rect">
            <a:avLst/>
          </a:prstGeom>
        </p:spPr>
      </p:pic>
      <p:sp>
        <p:nvSpPr>
          <p:cNvPr id="37" name="Oval 36">
            <a:extLst>
              <a:ext uri="{FF2B5EF4-FFF2-40B4-BE49-F238E27FC236}">
                <a16:creationId xmlns:a16="http://schemas.microsoft.com/office/drawing/2014/main" id="{35AE0C38-E13C-3CFA-A522-8AF0ED80EE12}"/>
              </a:ext>
            </a:extLst>
          </p:cNvPr>
          <p:cNvSpPr/>
          <p:nvPr/>
        </p:nvSpPr>
        <p:spPr>
          <a:xfrm>
            <a:off x="308964" y="982508"/>
            <a:ext cx="1424601" cy="1166193"/>
          </a:xfrm>
          <a:prstGeom prst="ellipse">
            <a:avLst/>
          </a:prstGeom>
          <a:blipFill dpi="0" rotWithShape="1">
            <a:blip r:embed="rId14">
              <a:alphaModFix amt="65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9" name="TextBox 38">
            <a:extLst>
              <a:ext uri="{FF2B5EF4-FFF2-40B4-BE49-F238E27FC236}">
                <a16:creationId xmlns:a16="http://schemas.microsoft.com/office/drawing/2014/main" id="{46B749F2-61B6-3FE1-20A9-6064DC695262}"/>
              </a:ext>
            </a:extLst>
          </p:cNvPr>
          <p:cNvSpPr txBox="1"/>
          <p:nvPr/>
        </p:nvSpPr>
        <p:spPr>
          <a:xfrm>
            <a:off x="244123" y="1196248"/>
            <a:ext cx="1603290" cy="923330"/>
          </a:xfrm>
          <a:prstGeom prst="rect">
            <a:avLst/>
          </a:prstGeom>
          <a:noFill/>
        </p:spPr>
        <p:txBody>
          <a:bodyPr wrap="square" rtlCol="0">
            <a:spAutoFit/>
          </a:bodyPr>
          <a:lstStyle/>
          <a:p>
            <a:pPr algn="ctr"/>
            <a:r>
              <a:rPr lang="en-US" sz="1800" b="1" dirty="0">
                <a:solidFill>
                  <a:schemeClr val="tx1"/>
                </a:solidFill>
                <a:effectLst>
                  <a:glow rad="63500">
                    <a:schemeClr val="accent5">
                      <a:satMod val="175000"/>
                      <a:alpha val="40000"/>
                    </a:schemeClr>
                  </a:glow>
                </a:effectLst>
                <a:latin typeface="Candara" panose="020E0502030303020204" pitchFamily="34" charset="0"/>
              </a:rPr>
              <a:t>Disaster Risk</a:t>
            </a:r>
          </a:p>
          <a:p>
            <a:pPr algn="ctr"/>
            <a:r>
              <a:rPr lang="en-US" b="1" dirty="0">
                <a:effectLst>
                  <a:glow rad="63500">
                    <a:schemeClr val="accent5">
                      <a:satMod val="175000"/>
                      <a:alpha val="40000"/>
                    </a:schemeClr>
                  </a:glow>
                </a:effectLst>
                <a:latin typeface="Candara" panose="020E0502030303020204" pitchFamily="34" charset="0"/>
              </a:rPr>
              <a:t>Reduction</a:t>
            </a:r>
            <a:r>
              <a:rPr lang="en-US" sz="1800" b="1" dirty="0">
                <a:solidFill>
                  <a:schemeClr val="tx1"/>
                </a:solidFill>
                <a:effectLst>
                  <a:glow rad="63500">
                    <a:schemeClr val="accent5">
                      <a:satMod val="175000"/>
                      <a:alpha val="40000"/>
                    </a:schemeClr>
                  </a:glow>
                </a:effectLst>
                <a:latin typeface="Candara" panose="020E0502030303020204" pitchFamily="34" charset="0"/>
              </a:rPr>
              <a:t> and Recovery</a:t>
            </a:r>
            <a:endParaRPr lang="en-TT" dirty="0"/>
          </a:p>
        </p:txBody>
      </p:sp>
      <p:cxnSp>
        <p:nvCxnSpPr>
          <p:cNvPr id="40" name="Straight Connector 39">
            <a:extLst>
              <a:ext uri="{FF2B5EF4-FFF2-40B4-BE49-F238E27FC236}">
                <a16:creationId xmlns:a16="http://schemas.microsoft.com/office/drawing/2014/main" id="{EAD5792C-FF19-3648-2618-DBC8306240E3}"/>
              </a:ext>
            </a:extLst>
          </p:cNvPr>
          <p:cNvCxnSpPr>
            <a:cxnSpLocks/>
          </p:cNvCxnSpPr>
          <p:nvPr/>
        </p:nvCxnSpPr>
        <p:spPr>
          <a:xfrm>
            <a:off x="1423640" y="1992918"/>
            <a:ext cx="325292" cy="39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E26F02-233E-E1C5-192B-62EC49F51BF6}"/>
              </a:ext>
            </a:extLst>
          </p:cNvPr>
          <p:cNvCxnSpPr>
            <a:cxnSpLocks/>
            <a:endCxn id="17" idx="1"/>
          </p:cNvCxnSpPr>
          <p:nvPr/>
        </p:nvCxnSpPr>
        <p:spPr>
          <a:xfrm flipV="1">
            <a:off x="3562976" y="2282948"/>
            <a:ext cx="1135233" cy="470223"/>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6B03194-9A27-7E26-D6A1-DD61DC8469CB}"/>
              </a:ext>
            </a:extLst>
          </p:cNvPr>
          <p:cNvSpPr txBox="1"/>
          <p:nvPr/>
        </p:nvSpPr>
        <p:spPr>
          <a:xfrm>
            <a:off x="1733563" y="634005"/>
            <a:ext cx="278305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ndara" panose="020E0502030303020204" pitchFamily="34" charset="0"/>
              </a:rPr>
              <a:t>P</a:t>
            </a:r>
            <a:r>
              <a:rPr kumimoji="0" lang="en-US" sz="1600" i="0" u="none" strike="noStrike" kern="1200" cap="none" spc="0" normalizeH="0" baseline="0" noProof="0" dirty="0" err="1">
                <a:ln>
                  <a:noFill/>
                </a:ln>
                <a:solidFill>
                  <a:prstClr val="black"/>
                </a:solidFill>
                <a:effectLst/>
                <a:uLnTx/>
                <a:uFillTx/>
                <a:latin typeface="Candara" panose="020E0502030303020204" pitchFamily="34" charset="0"/>
                <a:ea typeface="+mn-ea"/>
                <a:cs typeface="+mn-cs"/>
              </a:rPr>
              <a:t>rivate</a:t>
            </a:r>
            <a:r>
              <a:rPr kumimoji="0" lang="en-US"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sector investment in resilience, financial instruments for climate and disaster-related fiscal risk management , climate change</a:t>
            </a:r>
            <a:r>
              <a:rPr kumimoji="0" lang="en-TT" sz="160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p>
        </p:txBody>
      </p:sp>
    </p:spTree>
    <p:extLst>
      <p:ext uri="{BB962C8B-B14F-4D97-AF65-F5344CB8AC3E}">
        <p14:creationId xmlns:p14="http://schemas.microsoft.com/office/powerpoint/2010/main" val="27281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1000"/>
                                        <p:tgtEl>
                                          <p:spTgt spid="24"/>
                                        </p:tgtEl>
                                      </p:cBhvr>
                                    </p:animEffect>
                                  </p:childTnLst>
                                </p:cTn>
                              </p:par>
                            </p:childTnLst>
                          </p:cTn>
                        </p:par>
                        <p:par>
                          <p:cTn id="12" fill="hold">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cTn>
                              </p:par>
                            </p:childTnLst>
                          </p:cTn>
                        </p:par>
                        <p:par>
                          <p:cTn id="16" fill="hold">
                            <p:stCondLst>
                              <p:cond delay="5000"/>
                            </p:stCondLst>
                            <p:childTnLst>
                              <p:par>
                                <p:cTn id="17" presetID="22" presetClass="entr" presetSubtype="8" fill="hold" nodeType="afterEffect">
                                  <p:stCondLst>
                                    <p:cond delay="100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1000"/>
                                        <p:tgtEl>
                                          <p:spTgt spid="31"/>
                                        </p:tgtEl>
                                      </p:cBhvr>
                                    </p:animEffect>
                                  </p:childTnLst>
                                </p:cTn>
                              </p:par>
                            </p:childTnLst>
                          </p:cTn>
                        </p:par>
                        <p:par>
                          <p:cTn id="20" fill="hold">
                            <p:stCondLst>
                              <p:cond delay="7000"/>
                            </p:stCondLst>
                            <p:childTnLst>
                              <p:par>
                                <p:cTn id="21" presetID="22" presetClass="entr" presetSubtype="8" fill="hold" nodeType="afterEffect">
                                  <p:stCondLst>
                                    <p:cond delay="100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1000"/>
                                        <p:tgtEl>
                                          <p:spTgt spid="29"/>
                                        </p:tgtEl>
                                      </p:cBhvr>
                                    </p:animEffect>
                                  </p:childTnLst>
                                </p:cTn>
                              </p:par>
                            </p:childTnLst>
                          </p:cTn>
                        </p:par>
                        <p:par>
                          <p:cTn id="24" fill="hold">
                            <p:stCondLst>
                              <p:cond delay="9000"/>
                            </p:stCondLst>
                            <p:childTnLst>
                              <p:par>
                                <p:cTn id="25" presetID="10" presetClass="entr" presetSubtype="0" fill="hold" nodeType="afterEffect">
                                  <p:stCondLst>
                                    <p:cond delay="10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childTnLst>
                                </p:cTn>
                              </p:par>
                              <p:par>
                                <p:cTn id="28" presetID="22" presetClass="entr" presetSubtype="4" fill="hold" nodeType="withEffect">
                                  <p:stCondLst>
                                    <p:cond delay="100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par>
                                <p:cTn id="31" presetID="22" presetClass="entr" presetSubtype="4" fill="hold" nodeType="withEffect">
                                  <p:stCondLst>
                                    <p:cond delay="100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par>
                                <p:cTn id="34" presetID="22" presetClass="entr" presetSubtype="4" fill="hold" nodeType="withEffect">
                                  <p:stCondLst>
                                    <p:cond delay="1000"/>
                                  </p:stCondLst>
                                  <p:childTnLst>
                                    <p:set>
                                      <p:cBhvr>
                                        <p:cTn id="35" dur="1" fill="hold">
                                          <p:stCondLst>
                                            <p:cond delay="0"/>
                                          </p:stCondLst>
                                        </p:cTn>
                                        <p:tgtEl>
                                          <p:spTgt spid="43"/>
                                        </p:tgtEl>
                                        <p:attrNameLst>
                                          <p:attrName>style.visibility</p:attrName>
                                        </p:attrNameLst>
                                      </p:cBhvr>
                                      <p:to>
                                        <p:strVal val="visible"/>
                                      </p:to>
                                    </p:set>
                                    <p:animEffect transition="in" filter="wipe(down)">
                                      <p:cBhvr>
                                        <p:cTn id="36" dur="500"/>
                                        <p:tgtEl>
                                          <p:spTgt spid="43"/>
                                        </p:tgtEl>
                                      </p:cBhvr>
                                    </p:animEffect>
                                  </p:childTnLst>
                                </p:cTn>
                              </p:par>
                              <p:par>
                                <p:cTn id="37" presetID="22" presetClass="entr" presetSubtype="4" fill="hold" nodeType="withEffect">
                                  <p:stCondLst>
                                    <p:cond delay="1000"/>
                                  </p:stCondLst>
                                  <p:childTnLst>
                                    <p:set>
                                      <p:cBhvr>
                                        <p:cTn id="38" dur="1" fill="hold">
                                          <p:stCondLst>
                                            <p:cond delay="0"/>
                                          </p:stCondLst>
                                        </p:cTn>
                                        <p:tgtEl>
                                          <p:spTgt spid="48"/>
                                        </p:tgtEl>
                                        <p:attrNameLst>
                                          <p:attrName>style.visibility</p:attrName>
                                        </p:attrNameLst>
                                      </p:cBhvr>
                                      <p:to>
                                        <p:strVal val="visible"/>
                                      </p:to>
                                    </p:set>
                                    <p:animEffect transition="in" filter="wipe(down)">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anim calcmode="lin" valueType="num">
                                      <p:cBhvr>
                                        <p:cTn id="45" dur="1000" fill="hold"/>
                                        <p:tgtEl>
                                          <p:spTgt spid="37"/>
                                        </p:tgtEl>
                                        <p:attrNameLst>
                                          <p:attrName>ppt_x</p:attrName>
                                        </p:attrNameLst>
                                      </p:cBhvr>
                                      <p:tavLst>
                                        <p:tav tm="0">
                                          <p:val>
                                            <p:strVal val="#ppt_x"/>
                                          </p:val>
                                        </p:tav>
                                        <p:tav tm="100000">
                                          <p:val>
                                            <p:strVal val="#ppt_x"/>
                                          </p:val>
                                        </p:tav>
                                      </p:tavLst>
                                    </p:anim>
                                    <p:anim calcmode="lin" valueType="num">
                                      <p:cBhvr>
                                        <p:cTn id="4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par>
                                <p:cTn id="54" presetID="22" presetClass="entr" presetSubtype="4" fill="hold" nodeType="withEffect">
                                  <p:stCondLst>
                                    <p:cond delay="1000"/>
                                  </p:stCondLst>
                                  <p:childTnLst>
                                    <p:set>
                                      <p:cBhvr>
                                        <p:cTn id="55" dur="1" fill="hold">
                                          <p:stCondLst>
                                            <p:cond delay="0"/>
                                          </p:stCondLst>
                                        </p:cTn>
                                        <p:tgtEl>
                                          <p:spTgt spid="40"/>
                                        </p:tgtEl>
                                        <p:attrNameLst>
                                          <p:attrName>style.visibility</p:attrName>
                                        </p:attrNameLst>
                                      </p:cBhvr>
                                      <p:to>
                                        <p:strVal val="visible"/>
                                      </p:to>
                                    </p:set>
                                    <p:animEffect transition="in" filter="wipe(down)">
                                      <p:cBhvr>
                                        <p:cTn id="56" dur="500"/>
                                        <p:tgtEl>
                                          <p:spTgt spid="40"/>
                                        </p:tgtEl>
                                      </p:cBhvr>
                                    </p:animEffect>
                                  </p:childTnLst>
                                </p:cTn>
                              </p:par>
                              <p:par>
                                <p:cTn id="57" presetID="22" presetClass="entr" presetSubtype="4" fill="hold" nodeType="withEffect">
                                  <p:stCondLst>
                                    <p:cond delay="100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92E024-9348-B846-8839-0FD2FBA5A0B6}"/>
              </a:ext>
            </a:extLst>
          </p:cNvPr>
          <p:cNvSpPr>
            <a:spLocks noGrp="1"/>
          </p:cNvSpPr>
          <p:nvPr>
            <p:ph idx="1"/>
          </p:nvPr>
        </p:nvSpPr>
        <p:spPr>
          <a:xfrm>
            <a:off x="425670" y="423746"/>
            <a:ext cx="11319640" cy="5932603"/>
          </a:xfrm>
        </p:spPr>
        <p:txBody>
          <a:bodyPr>
            <a:normAutofit fontScale="77500" lnSpcReduction="20000"/>
          </a:bodyPr>
          <a:lstStyle/>
          <a:p>
            <a:pPr>
              <a:buFont typeface="Wingdings" panose="05000000000000000000" pitchFamily="2" charset="2"/>
              <a:buChar char="Ø"/>
            </a:pPr>
            <a:r>
              <a:rPr lang="en-US" sz="3400" b="1" dirty="0">
                <a:latin typeface="Candara" panose="020E0502030303020204" pitchFamily="34" charset="0"/>
              </a:rPr>
              <a:t>ADDRESSING THE CHALLENGE OF NCDS</a:t>
            </a:r>
          </a:p>
          <a:p>
            <a:pPr marL="0" marR="0" lvl="0" indent="0" algn="just">
              <a:lnSpc>
                <a:spcPct val="115000"/>
              </a:lnSpc>
              <a:spcBef>
                <a:spcPts val="0"/>
              </a:spcBef>
              <a:spcAft>
                <a:spcPts val="0"/>
              </a:spcAft>
              <a:buNone/>
            </a:pPr>
            <a:endParaRPr lang="en-GB" sz="3100" dirty="0">
              <a:effectLst/>
              <a:latin typeface="Candara" panose="020E050203030302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3100" dirty="0">
                <a:effectLst/>
                <a:latin typeface="Candara" panose="020E0502030303020204" pitchFamily="34" charset="0"/>
                <a:ea typeface="Calibri" panose="020F0502020204030204" pitchFamily="34" charset="0"/>
                <a:cs typeface="Calibri" panose="020F0502020204030204" pitchFamily="34" charset="0"/>
              </a:rPr>
              <a:t>Intensify the activities of the private sector Working Group towards the development of a comprehensive package of measures that address diets, education and awareness, and exercise.</a:t>
            </a:r>
          </a:p>
          <a:p>
            <a:pPr marL="0" marR="0" lvl="0" indent="0" algn="just">
              <a:lnSpc>
                <a:spcPct val="115000"/>
              </a:lnSpc>
              <a:spcBef>
                <a:spcPts val="0"/>
              </a:spcBef>
              <a:spcAft>
                <a:spcPts val="0"/>
              </a:spcAft>
              <a:buNone/>
            </a:pPr>
            <a:endParaRPr lang="en-US" sz="31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3100" dirty="0">
                <a:effectLst/>
                <a:latin typeface="Candara" panose="020E0502030303020204" pitchFamily="34" charset="0"/>
                <a:ea typeface="Calibri" panose="020F0502020204030204" pitchFamily="34" charset="0"/>
                <a:cs typeface="Calibri" panose="020F0502020204030204" pitchFamily="34" charset="0"/>
              </a:rPr>
              <a:t>Continue engagement with Stakeholders towards a balanced outcome on FOPNL</a:t>
            </a:r>
          </a:p>
          <a:p>
            <a:pPr marL="0" marR="0" lvl="0" indent="0" algn="just">
              <a:lnSpc>
                <a:spcPct val="115000"/>
              </a:lnSpc>
              <a:spcBef>
                <a:spcPts val="0"/>
              </a:spcBef>
              <a:spcAft>
                <a:spcPts val="0"/>
              </a:spcAft>
              <a:buNone/>
            </a:pPr>
            <a:endParaRPr lang="en-US" sz="31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3100" dirty="0">
                <a:effectLst/>
                <a:latin typeface="Candara" panose="020E0502030303020204" pitchFamily="34" charset="0"/>
                <a:ea typeface="Calibri" panose="020F0502020204030204" pitchFamily="34" charset="0"/>
                <a:cs typeface="Calibri" panose="020F0502020204030204" pitchFamily="34" charset="0"/>
              </a:rPr>
              <a:t>Support, advance, and implement ‘Calorie Content Initiatives’ being developed in collaboration with </a:t>
            </a:r>
            <a:r>
              <a:rPr lang="en-GB" sz="3100" dirty="0" err="1">
                <a:effectLst/>
                <a:latin typeface="Candara" panose="020E0502030303020204" pitchFamily="34" charset="0"/>
                <a:ea typeface="Calibri" panose="020F0502020204030204" pitchFamily="34" charset="0"/>
                <a:cs typeface="Calibri" panose="020F0502020204030204" pitchFamily="34" charset="0"/>
              </a:rPr>
              <a:t>CANDi</a:t>
            </a:r>
            <a:r>
              <a:rPr lang="en-GB" sz="3100" dirty="0">
                <a:effectLst/>
                <a:latin typeface="Candara" panose="020E0502030303020204" pitchFamily="34" charset="0"/>
                <a:ea typeface="Calibri" panose="020F0502020204030204" pitchFamily="34" charset="0"/>
                <a:cs typeface="Calibri" panose="020F0502020204030204" pitchFamily="34" charset="0"/>
              </a:rPr>
              <a:t>.</a:t>
            </a:r>
          </a:p>
          <a:p>
            <a:pPr marL="0" marR="0" lvl="0" indent="0" algn="just">
              <a:lnSpc>
                <a:spcPct val="115000"/>
              </a:lnSpc>
              <a:spcBef>
                <a:spcPts val="0"/>
              </a:spcBef>
              <a:spcAft>
                <a:spcPts val="0"/>
              </a:spcAft>
              <a:buNone/>
            </a:pPr>
            <a:endParaRPr lang="en-US" sz="31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3100" dirty="0">
                <a:effectLst/>
                <a:latin typeface="Candara" panose="020E0502030303020204" pitchFamily="34" charset="0"/>
                <a:ea typeface="Calibri" panose="020F0502020204030204" pitchFamily="34" charset="0"/>
                <a:cs typeface="Calibri" panose="020F0502020204030204" pitchFamily="34" charset="0"/>
              </a:rPr>
              <a:t>Complete a compendium of ongoing, planned, and future initiatives by regional private sector entities which contribute directly and indirectly to the NCD Agenda in CARICOM to highlight best practices that can be shared across the Region.</a:t>
            </a:r>
            <a:endParaRPr lang="en-US" sz="3100" dirty="0">
              <a:effectLst/>
              <a:latin typeface="Candara" panose="020E0502030303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endParaRPr lang="en-US" sz="3100" dirty="0">
              <a:effectLst/>
              <a:latin typeface="Candara" panose="020E0502030303020204" pitchFamily="34" charset="0"/>
              <a:ea typeface="Calibri" panose="020F0502020204030204" pitchFamily="34" charset="0"/>
              <a:cs typeface="Times New Roman" panose="02020603050405020304" pitchFamily="18" charset="0"/>
            </a:endParaRPr>
          </a:p>
          <a:p>
            <a:pPr marL="0" indent="0">
              <a:buNone/>
            </a:pPr>
            <a:endParaRPr lang="en-US" b="1" dirty="0">
              <a:latin typeface="Candara" panose="020E0502030303020204" pitchFamily="34" charset="0"/>
            </a:endParaRPr>
          </a:p>
        </p:txBody>
      </p:sp>
      <p:sp>
        <p:nvSpPr>
          <p:cNvPr id="4" name="Slide Number Placeholder 3">
            <a:extLst>
              <a:ext uri="{FF2B5EF4-FFF2-40B4-BE49-F238E27FC236}">
                <a16:creationId xmlns:a16="http://schemas.microsoft.com/office/drawing/2014/main" id="{F9CF2099-ADDB-2CF7-6505-50B5CE6DDB45}"/>
              </a:ext>
            </a:extLst>
          </p:cNvPr>
          <p:cNvSpPr>
            <a:spLocks noGrp="1"/>
          </p:cNvSpPr>
          <p:nvPr>
            <p:ph type="sldNum" sz="quarter" idx="12"/>
          </p:nvPr>
        </p:nvSpPr>
        <p:spPr/>
        <p:txBody>
          <a:bodyPr/>
          <a:lstStyle/>
          <a:p>
            <a:fld id="{D7E6F9AE-410A-4AF5-AFE8-233E8CF059C1}" type="slidenum">
              <a:rPr lang="en-TT" smtClean="0"/>
              <a:t>20</a:t>
            </a:fld>
            <a:endParaRPr lang="en-TT"/>
          </a:p>
        </p:txBody>
      </p:sp>
      <p:pic>
        <p:nvPicPr>
          <p:cNvPr id="2" name="Picture 1">
            <a:extLst>
              <a:ext uri="{FF2B5EF4-FFF2-40B4-BE49-F238E27FC236}">
                <a16:creationId xmlns:a16="http://schemas.microsoft.com/office/drawing/2014/main" id="{9285824C-6466-1D77-CF47-B6454B37E64D}"/>
              </a:ext>
            </a:extLst>
          </p:cNvPr>
          <p:cNvPicPr>
            <a:picLocks noChangeAspect="1"/>
          </p:cNvPicPr>
          <p:nvPr/>
        </p:nvPicPr>
        <p:blipFill>
          <a:blip r:embed="rId2"/>
          <a:stretch>
            <a:fillRect/>
          </a:stretch>
        </p:blipFill>
        <p:spPr>
          <a:xfrm>
            <a:off x="0" y="6448862"/>
            <a:ext cx="1181161" cy="341040"/>
          </a:xfrm>
          <a:prstGeom prst="rect">
            <a:avLst/>
          </a:prstGeom>
        </p:spPr>
      </p:pic>
    </p:spTree>
    <p:extLst>
      <p:ext uri="{BB962C8B-B14F-4D97-AF65-F5344CB8AC3E}">
        <p14:creationId xmlns:p14="http://schemas.microsoft.com/office/powerpoint/2010/main" val="2836128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78BF8A-C5A8-DD78-7834-A55A5E3D0BB6}"/>
              </a:ext>
            </a:extLst>
          </p:cNvPr>
          <p:cNvSpPr>
            <a:spLocks noGrp="1"/>
          </p:cNvSpPr>
          <p:nvPr>
            <p:ph idx="1"/>
          </p:nvPr>
        </p:nvSpPr>
        <p:spPr>
          <a:xfrm>
            <a:off x="457200" y="409903"/>
            <a:ext cx="10896600" cy="5735529"/>
          </a:xfrm>
        </p:spPr>
        <p:txBody>
          <a:bodyPr>
            <a:normAutofit/>
          </a:bodyPr>
          <a:lstStyle/>
          <a:p>
            <a:pPr marR="0" lvl="0" algn="just">
              <a:lnSpc>
                <a:spcPct val="115000"/>
              </a:lnSpc>
              <a:spcBef>
                <a:spcPts val="0"/>
              </a:spcBef>
              <a:spcAft>
                <a:spcPts val="0"/>
              </a:spcAft>
              <a:buFont typeface="Wingdings" panose="05000000000000000000" pitchFamily="2" charset="2"/>
              <a:buChar char="Ø"/>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NEARSHORING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800"/>
              </a:spcAft>
              <a:buNone/>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R="0" algn="just">
              <a:lnSpc>
                <a:spcPct val="115000"/>
              </a:lnSpc>
              <a:spcBef>
                <a:spcPts val="0"/>
              </a:spcBef>
              <a:spcAft>
                <a:spcPts val="800"/>
              </a:spcAft>
              <a:buFont typeface="Courier New" panose="02070309020205020404" pitchFamily="49" charset="0"/>
              <a:buChar char="o"/>
            </a:pPr>
            <a:r>
              <a:rPr lang="en-GB" sz="2400" dirty="0">
                <a:effectLst/>
                <a:latin typeface="Candara" panose="020E0502030303020204" pitchFamily="34" charset="0"/>
                <a:ea typeface="Calibri" panose="020F0502020204030204" pitchFamily="34" charset="0"/>
                <a:cs typeface="Times New Roman" panose="02020603050405020304" pitchFamily="18" charset="0"/>
              </a:rPr>
              <a:t>CPSO requested by the Fifty-Sixth Meeting COTED to lead in preparing a technical paper on the Nearshoring opportunities with the United States. </a:t>
            </a:r>
          </a:p>
          <a:p>
            <a:pPr marR="0" algn="just">
              <a:lnSpc>
                <a:spcPct val="115000"/>
              </a:lnSpc>
              <a:spcBef>
                <a:spcPts val="0"/>
              </a:spcBef>
              <a:spcAft>
                <a:spcPts val="800"/>
              </a:spcAft>
              <a:buFont typeface="Courier New" panose="02070309020205020404" pitchFamily="49" charset="0"/>
              <a:buChar char="o"/>
            </a:pPr>
            <a:r>
              <a:rPr lang="en-GB" sz="2400" dirty="0">
                <a:latin typeface="Candara" panose="020E0502030303020204" pitchFamily="34" charset="0"/>
                <a:ea typeface="Calibri" panose="020F0502020204030204" pitchFamily="34" charset="0"/>
                <a:cs typeface="Times New Roman" panose="02020603050405020304" pitchFamily="18" charset="0"/>
              </a:rPr>
              <a:t>P</a:t>
            </a:r>
            <a:r>
              <a:rPr lang="en-GB" sz="2400" dirty="0">
                <a:effectLst/>
                <a:latin typeface="Candara" panose="020E0502030303020204" pitchFamily="34" charset="0"/>
                <a:ea typeface="Calibri" panose="020F0502020204030204" pitchFamily="34" charset="0"/>
                <a:cs typeface="Times New Roman" panose="02020603050405020304" pitchFamily="18" charset="0"/>
              </a:rPr>
              <a:t>aper will inform CARICOM’s position at the upcoming United States-CARICOM Trade and Investment Council (TIC), September 2023. </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400" dirty="0">
                <a:effectLst/>
                <a:latin typeface="Candara" panose="020E0502030303020204" pitchFamily="34" charset="0"/>
                <a:ea typeface="Calibri" panose="020F0502020204030204" pitchFamily="34" charset="0"/>
                <a:cs typeface="Times New Roman" panose="02020603050405020304" pitchFamily="18" charset="0"/>
              </a:rPr>
              <a:t>Establish a Technical Group to conduct the work and preparation of the Nearshoring Paper for September 2023</a:t>
            </a:r>
            <a:r>
              <a:rPr lang="en-GB" sz="2400" b="1" dirty="0">
                <a:effectLst/>
                <a:latin typeface="Candara" panose="020E0502030303020204" pitchFamily="34" charset="0"/>
                <a:ea typeface="Calibri" panose="020F0502020204030204" pitchFamily="34" charset="0"/>
                <a:cs typeface="Times New Roman" panose="02020603050405020304" pitchFamily="18" charset="0"/>
              </a:rPr>
              <a:t>. </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43AAD15B-AD51-3CAF-0CCE-D92AA021A65B}"/>
              </a:ext>
            </a:extLst>
          </p:cNvPr>
          <p:cNvSpPr>
            <a:spLocks noGrp="1"/>
          </p:cNvSpPr>
          <p:nvPr>
            <p:ph type="sldNum" sz="quarter" idx="12"/>
          </p:nvPr>
        </p:nvSpPr>
        <p:spPr/>
        <p:txBody>
          <a:bodyPr/>
          <a:lstStyle/>
          <a:p>
            <a:fld id="{D7E6F9AE-410A-4AF5-AFE8-233E8CF059C1}" type="slidenum">
              <a:rPr lang="en-TT" smtClean="0"/>
              <a:t>21</a:t>
            </a:fld>
            <a:endParaRPr lang="en-TT"/>
          </a:p>
        </p:txBody>
      </p:sp>
      <p:pic>
        <p:nvPicPr>
          <p:cNvPr id="5" name="Picture 4">
            <a:extLst>
              <a:ext uri="{FF2B5EF4-FFF2-40B4-BE49-F238E27FC236}">
                <a16:creationId xmlns:a16="http://schemas.microsoft.com/office/drawing/2014/main" id="{EE49F83D-9E45-84C1-D275-5F3244187818}"/>
              </a:ext>
            </a:extLst>
          </p:cNvPr>
          <p:cNvPicPr>
            <a:picLocks noChangeAspect="1"/>
          </p:cNvPicPr>
          <p:nvPr/>
        </p:nvPicPr>
        <p:blipFill>
          <a:blip r:embed="rId2"/>
          <a:stretch>
            <a:fillRect/>
          </a:stretch>
        </p:blipFill>
        <p:spPr>
          <a:xfrm>
            <a:off x="247619" y="6403647"/>
            <a:ext cx="1181161" cy="341040"/>
          </a:xfrm>
          <a:prstGeom prst="rect">
            <a:avLst/>
          </a:prstGeom>
        </p:spPr>
      </p:pic>
    </p:spTree>
    <p:extLst>
      <p:ext uri="{BB962C8B-B14F-4D97-AF65-F5344CB8AC3E}">
        <p14:creationId xmlns:p14="http://schemas.microsoft.com/office/powerpoint/2010/main" val="1178531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ne in a crowd">
            <a:extLst>
              <a:ext uri="{FF2B5EF4-FFF2-40B4-BE49-F238E27FC236}">
                <a16:creationId xmlns:a16="http://schemas.microsoft.com/office/drawing/2014/main" id="{190DB221-D40B-9A13-CF0A-CCFB0B2DA7CC}"/>
              </a:ext>
            </a:extLst>
          </p:cNvPr>
          <p:cNvPicPr>
            <a:picLocks noChangeAspect="1"/>
          </p:cNvPicPr>
          <p:nvPr/>
        </p:nvPicPr>
        <p:blipFill rotWithShape="1">
          <a:blip r:embed="rId2"/>
          <a:srcRect l="6111" t="25649" b="3934"/>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F5F078-05A4-0042-0BBC-6538FA47233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INSTITUTIONAL BUILDING</a:t>
            </a:r>
          </a:p>
        </p:txBody>
      </p:sp>
      <p:sp>
        <p:nvSpPr>
          <p:cNvPr id="25" name="Rectangle: Rounded Corners 2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FA5063C-6CCB-16B6-2408-E7DFA48A5AFC}"/>
              </a:ext>
            </a:extLst>
          </p:cNvPr>
          <p:cNvSpPr>
            <a:spLocks noGrp="1"/>
          </p:cNvSpPr>
          <p:nvPr>
            <p:ph type="sldNum" sz="quarter" idx="12"/>
          </p:nvPr>
        </p:nvSpPr>
        <p:spPr/>
        <p:txBody>
          <a:bodyPr/>
          <a:lstStyle/>
          <a:p>
            <a:fld id="{D7E6F9AE-410A-4AF5-AFE8-233E8CF059C1}" type="slidenum">
              <a:rPr lang="en-TT" smtClean="0"/>
              <a:t>22</a:t>
            </a:fld>
            <a:endParaRPr lang="en-TT"/>
          </a:p>
        </p:txBody>
      </p:sp>
    </p:spTree>
    <p:extLst>
      <p:ext uri="{BB962C8B-B14F-4D97-AF65-F5344CB8AC3E}">
        <p14:creationId xmlns:p14="http://schemas.microsoft.com/office/powerpoint/2010/main" val="225113876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1205C8-1E90-681D-DF14-F8BB65E0D6A1}"/>
              </a:ext>
            </a:extLst>
          </p:cNvPr>
          <p:cNvSpPr>
            <a:spLocks noGrp="1"/>
          </p:cNvSpPr>
          <p:nvPr>
            <p:ph idx="1"/>
          </p:nvPr>
        </p:nvSpPr>
        <p:spPr>
          <a:xfrm>
            <a:off x="378372" y="425670"/>
            <a:ext cx="11256580" cy="5751294"/>
          </a:xfrm>
        </p:spPr>
        <p:txBody>
          <a:bodyPr>
            <a:normAutofit fontScale="92500" lnSpcReduction="10000"/>
          </a:bodyPr>
          <a:lstStyle/>
          <a:p>
            <a:pPr>
              <a:buFont typeface="Wingdings" panose="05000000000000000000" pitchFamily="2" charset="2"/>
              <a:buChar char="Ø"/>
            </a:pPr>
            <a:r>
              <a:rPr lang="en-US" sz="2600" b="1" dirty="0">
                <a:latin typeface="Candara" panose="020E0502030303020204" pitchFamily="34" charset="0"/>
              </a:rPr>
              <a:t>AWARENESS AND OUTREACH</a:t>
            </a:r>
          </a:p>
          <a:p>
            <a:pPr marL="342900" marR="0" lvl="0" indent="-342900" algn="just">
              <a:spcBef>
                <a:spcPts val="0"/>
              </a:spcBef>
              <a:spcAft>
                <a:spcPts val="0"/>
              </a:spcAft>
              <a:buFont typeface="Courier New" panose="02070309020205020404" pitchFamily="49" charset="0"/>
              <a:buChar char="o"/>
            </a:pPr>
            <a:endParaRPr lang="en-GB"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Courier New" panose="02070309020205020404" pitchFamily="49" charset="0"/>
              <a:buChar char="o"/>
            </a:pPr>
            <a:r>
              <a:rPr lang="en-GB" sz="2400" dirty="0">
                <a:effectLst/>
                <a:latin typeface="Candara" panose="020E0502030303020204" pitchFamily="34" charset="0"/>
                <a:ea typeface="Calibri" panose="020F0502020204030204" pitchFamily="34" charset="0"/>
                <a:cs typeface="Times New Roman" panose="02020603050405020304" pitchFamily="18" charset="0"/>
              </a:rPr>
              <a:t>Strengthen competence in Public Relations Capacity.</a:t>
            </a:r>
          </a:p>
          <a:p>
            <a:pPr marL="0" marR="0" lvl="0" indent="0" algn="just">
              <a:spcBef>
                <a:spcPts val="0"/>
              </a:spcBef>
              <a:spcAft>
                <a:spcPts val="0"/>
              </a:spcAft>
              <a:buNone/>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400" dirty="0">
                <a:effectLst/>
                <a:latin typeface="Candara" panose="020E0502030303020204" pitchFamily="34" charset="0"/>
                <a:ea typeface="Calibri" panose="020F0502020204030204" pitchFamily="34" charset="0"/>
                <a:cs typeface="Times New Roman" panose="02020603050405020304" pitchFamily="18" charset="0"/>
              </a:rPr>
              <a:t>Develop and implement an engagement strategy to sensitize key stakeholders on the role of the CPSO.</a:t>
            </a:r>
          </a:p>
          <a:p>
            <a:pPr marL="0" marR="0" lvl="0" indent="0" algn="just">
              <a:lnSpc>
                <a:spcPct val="115000"/>
              </a:lnSpc>
              <a:spcBef>
                <a:spcPts val="0"/>
              </a:spcBef>
              <a:spcAft>
                <a:spcPts val="0"/>
              </a:spcAft>
              <a:buNone/>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400" dirty="0">
                <a:effectLst/>
                <a:latin typeface="Candara" panose="020E0502030303020204" pitchFamily="34" charset="0"/>
                <a:ea typeface="Calibri" panose="020F0502020204030204" pitchFamily="34" charset="0"/>
                <a:cs typeface="Times New Roman" panose="02020603050405020304" pitchFamily="18" charset="0"/>
              </a:rPr>
              <a:t>Develop and implement a media/public engagement plan to inform on key CPSO initiatives and to build its profile in the Region.</a:t>
            </a:r>
          </a:p>
          <a:p>
            <a:pPr marL="0" marR="0" lvl="0" indent="0" algn="just">
              <a:lnSpc>
                <a:spcPct val="115000"/>
              </a:lnSpc>
              <a:spcBef>
                <a:spcPts val="0"/>
              </a:spcBef>
              <a:spcAft>
                <a:spcPts val="0"/>
              </a:spcAft>
              <a:buNone/>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400" dirty="0">
                <a:effectLst/>
                <a:latin typeface="Candara" panose="020E0502030303020204" pitchFamily="34" charset="0"/>
                <a:ea typeface="Calibri" panose="020F0502020204030204" pitchFamily="34" charset="0"/>
                <a:cs typeface="Times New Roman" panose="02020603050405020304" pitchFamily="18" charset="0"/>
              </a:rPr>
              <a:t>Develop a structured process for communicating with members, key policy makers and government leaders in the region/CARICOM Secretariat.</a:t>
            </a:r>
          </a:p>
          <a:p>
            <a:pPr marL="0" marR="0" lvl="0" indent="0" algn="just">
              <a:lnSpc>
                <a:spcPct val="115000"/>
              </a:lnSpc>
              <a:spcBef>
                <a:spcPts val="0"/>
              </a:spcBef>
              <a:spcAft>
                <a:spcPts val="0"/>
              </a:spcAft>
              <a:buNone/>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400" dirty="0">
                <a:effectLst/>
                <a:latin typeface="Candara" panose="020E0502030303020204" pitchFamily="34" charset="0"/>
                <a:ea typeface="Calibri" panose="020F0502020204030204" pitchFamily="34" charset="0"/>
                <a:cs typeface="Times New Roman" panose="02020603050405020304" pitchFamily="18" charset="0"/>
              </a:rPr>
              <a:t>Continue work on improving CPSO’s website and key social media platforms.</a:t>
            </a:r>
          </a:p>
          <a:p>
            <a:pPr marL="342900" marR="0" lvl="0" indent="-342900" algn="just">
              <a:lnSpc>
                <a:spcPct val="115000"/>
              </a:lnSpc>
              <a:spcBef>
                <a:spcPts val="0"/>
              </a:spcBef>
              <a:spcAft>
                <a:spcPts val="0"/>
              </a:spcAft>
              <a:buFont typeface="Courier New" panose="02070309020205020404" pitchFamily="49" charset="0"/>
              <a:buChar char="o"/>
            </a:pPr>
            <a:endParaRPr lang="en-GB" sz="24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US" sz="2400" dirty="0">
                <a:effectLst/>
                <a:latin typeface="Candara" panose="020E0502030303020204" pitchFamily="34" charset="0"/>
                <a:ea typeface="Calibri" panose="020F0502020204030204" pitchFamily="34" charset="0"/>
                <a:cs typeface="Times New Roman" panose="02020603050405020304" pitchFamily="18" charset="0"/>
              </a:rPr>
              <a:t>Dissemination of monthly Newsletter</a:t>
            </a:r>
          </a:p>
          <a:p>
            <a:pPr marL="0" indent="0">
              <a:buNone/>
            </a:pPr>
            <a:endParaRPr lang="en-US" sz="2200" dirty="0">
              <a:latin typeface="Candara" panose="020E0502030303020204" pitchFamily="34" charset="0"/>
            </a:endParaRPr>
          </a:p>
        </p:txBody>
      </p:sp>
      <p:sp>
        <p:nvSpPr>
          <p:cNvPr id="4" name="Slide Number Placeholder 3">
            <a:extLst>
              <a:ext uri="{FF2B5EF4-FFF2-40B4-BE49-F238E27FC236}">
                <a16:creationId xmlns:a16="http://schemas.microsoft.com/office/drawing/2014/main" id="{0B9AFFF2-97A2-0047-35A0-9F9189795621}"/>
              </a:ext>
            </a:extLst>
          </p:cNvPr>
          <p:cNvSpPr>
            <a:spLocks noGrp="1"/>
          </p:cNvSpPr>
          <p:nvPr>
            <p:ph type="sldNum" sz="quarter" idx="12"/>
          </p:nvPr>
        </p:nvSpPr>
        <p:spPr/>
        <p:txBody>
          <a:bodyPr/>
          <a:lstStyle/>
          <a:p>
            <a:fld id="{D7E6F9AE-410A-4AF5-AFE8-233E8CF059C1}" type="slidenum">
              <a:rPr lang="en-TT" smtClean="0"/>
              <a:t>23</a:t>
            </a:fld>
            <a:endParaRPr lang="en-TT"/>
          </a:p>
        </p:txBody>
      </p:sp>
      <p:pic>
        <p:nvPicPr>
          <p:cNvPr id="2" name="Picture 1">
            <a:extLst>
              <a:ext uri="{FF2B5EF4-FFF2-40B4-BE49-F238E27FC236}">
                <a16:creationId xmlns:a16="http://schemas.microsoft.com/office/drawing/2014/main" id="{F24C3C81-8343-AAA3-E60D-C909B47B4C6E}"/>
              </a:ext>
            </a:extLst>
          </p:cNvPr>
          <p:cNvPicPr>
            <a:picLocks noChangeAspect="1"/>
          </p:cNvPicPr>
          <p:nvPr/>
        </p:nvPicPr>
        <p:blipFill>
          <a:blip r:embed="rId2"/>
          <a:stretch>
            <a:fillRect/>
          </a:stretch>
        </p:blipFill>
        <p:spPr>
          <a:xfrm>
            <a:off x="247619" y="6432329"/>
            <a:ext cx="1181161" cy="341040"/>
          </a:xfrm>
          <a:prstGeom prst="rect">
            <a:avLst/>
          </a:prstGeom>
        </p:spPr>
      </p:pic>
    </p:spTree>
    <p:extLst>
      <p:ext uri="{BB962C8B-B14F-4D97-AF65-F5344CB8AC3E}">
        <p14:creationId xmlns:p14="http://schemas.microsoft.com/office/powerpoint/2010/main" val="328696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FED4B-AD0B-E1C5-5866-4A202ABCF38A}"/>
              </a:ext>
            </a:extLst>
          </p:cNvPr>
          <p:cNvSpPr>
            <a:spLocks noGrp="1"/>
          </p:cNvSpPr>
          <p:nvPr>
            <p:ph idx="1"/>
          </p:nvPr>
        </p:nvSpPr>
        <p:spPr>
          <a:xfrm>
            <a:off x="838200" y="882316"/>
            <a:ext cx="10515600" cy="5325979"/>
          </a:xfrm>
        </p:spPr>
        <p:txBody>
          <a:bodyPr>
            <a:normAutofit/>
          </a:bodyPr>
          <a:lstStyle/>
          <a:p>
            <a:pPr lvl="0" algn="just">
              <a:spcBef>
                <a:spcPts val="50"/>
              </a:spcBef>
              <a:spcAft>
                <a:spcPts val="50"/>
              </a:spcAft>
              <a:buFont typeface="Wingdings" panose="05000000000000000000" pitchFamily="2" charset="2"/>
              <a:buChar char="Ø"/>
            </a:pPr>
            <a:r>
              <a:rPr lang="en-US" sz="2400" b="1" dirty="0">
                <a:latin typeface="Candara" panose="020E0502030303020204" pitchFamily="34" charset="0"/>
              </a:rPr>
              <a:t>PARTNERSHIP AND COLLABORATION</a:t>
            </a:r>
          </a:p>
          <a:p>
            <a:pPr marL="0" lvl="0" indent="0" algn="just">
              <a:spcBef>
                <a:spcPts val="50"/>
              </a:spcBef>
              <a:spcAft>
                <a:spcPts val="50"/>
              </a:spcAft>
              <a:buNone/>
            </a:pPr>
            <a:endParaRPr lang="en-US" sz="2400" b="1" dirty="0">
              <a:latin typeface="Candara" panose="020E0502030303020204" pitchFamily="34" charset="0"/>
            </a:endParaRPr>
          </a:p>
          <a:p>
            <a:pPr marR="0" lvl="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Times New Roman" panose="02020603050405020304" pitchFamily="18" charset="0"/>
              </a:rPr>
              <a:t>Advance the CPSO – United States Business Council (USBC) </a:t>
            </a:r>
          </a:p>
          <a:p>
            <a:pPr marL="0" marR="0" lvl="0" indent="0" algn="just">
              <a:lnSpc>
                <a:spcPct val="115000"/>
              </a:lnSpc>
              <a:spcBef>
                <a:spcPts val="0"/>
              </a:spcBef>
              <a:spcAft>
                <a:spcPts val="0"/>
              </a:spcAft>
              <a:buNone/>
            </a:pPr>
            <a:endParaRPr lang="en-GB"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Times New Roman" panose="02020603050405020304" pitchFamily="18" charset="0"/>
              </a:rPr>
              <a:t>Operationalize existing MOUs  - </a:t>
            </a:r>
            <a:r>
              <a:rPr lang="en-GB" sz="2200" i="1" dirty="0">
                <a:effectLst/>
                <a:latin typeface="Candara" panose="020E0502030303020204" pitchFamily="34" charset="0"/>
                <a:ea typeface="Calibri" panose="020F0502020204030204" pitchFamily="34" charset="0"/>
                <a:cs typeface="Times New Roman" panose="02020603050405020304" pitchFamily="18" charset="0"/>
              </a:rPr>
              <a:t>(CPSO-Caribbean Manufacturing Association (CMA) Sub-committee)</a:t>
            </a:r>
          </a:p>
          <a:p>
            <a:pPr marL="0" marR="0" lvl="0" indent="0" algn="just">
              <a:lnSpc>
                <a:spcPct val="115000"/>
              </a:lnSpc>
              <a:spcBef>
                <a:spcPts val="0"/>
              </a:spcBef>
              <a:spcAft>
                <a:spcPts val="0"/>
              </a:spcAft>
              <a:buNone/>
            </a:pPr>
            <a:endParaRPr lang="en-GB"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Times New Roman" panose="02020603050405020304" pitchFamily="18" charset="0"/>
              </a:rPr>
              <a:t>Conclude Cooperation Instruments</a:t>
            </a:r>
          </a:p>
          <a:p>
            <a:pPr marL="0" marR="0" lvl="0" indent="0" algn="just">
              <a:lnSpc>
                <a:spcPct val="115000"/>
              </a:lnSpc>
              <a:spcBef>
                <a:spcPts val="0"/>
              </a:spcBef>
              <a:spcAft>
                <a:spcPts val="0"/>
              </a:spcAft>
              <a:buNone/>
            </a:pPr>
            <a:endParaRPr lang="en-GB"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Times New Roman" panose="02020603050405020304" pitchFamily="18" charset="0"/>
              </a:rPr>
              <a:t>Pursue Partnership with other development partners</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932756F-912F-44C9-E28D-1039ECD5F333}"/>
              </a:ext>
            </a:extLst>
          </p:cNvPr>
          <p:cNvSpPr>
            <a:spLocks noGrp="1"/>
          </p:cNvSpPr>
          <p:nvPr>
            <p:ph type="sldNum" sz="quarter" idx="12"/>
          </p:nvPr>
        </p:nvSpPr>
        <p:spPr/>
        <p:txBody>
          <a:bodyPr/>
          <a:lstStyle/>
          <a:p>
            <a:fld id="{D7E6F9AE-410A-4AF5-AFE8-233E8CF059C1}" type="slidenum">
              <a:rPr lang="en-TT" smtClean="0"/>
              <a:t>24</a:t>
            </a:fld>
            <a:endParaRPr lang="en-TT"/>
          </a:p>
        </p:txBody>
      </p:sp>
      <p:pic>
        <p:nvPicPr>
          <p:cNvPr id="4" name="Picture 3">
            <a:extLst>
              <a:ext uri="{FF2B5EF4-FFF2-40B4-BE49-F238E27FC236}">
                <a16:creationId xmlns:a16="http://schemas.microsoft.com/office/drawing/2014/main" id="{4E43F721-0E75-B4E0-B60D-AD7E31755D8A}"/>
              </a:ext>
            </a:extLst>
          </p:cNvPr>
          <p:cNvPicPr>
            <a:picLocks noChangeAspect="1"/>
          </p:cNvPicPr>
          <p:nvPr/>
        </p:nvPicPr>
        <p:blipFill>
          <a:blip r:embed="rId2"/>
          <a:stretch>
            <a:fillRect/>
          </a:stretch>
        </p:blipFill>
        <p:spPr>
          <a:xfrm>
            <a:off x="112986" y="6368392"/>
            <a:ext cx="1181161" cy="341040"/>
          </a:xfrm>
          <a:prstGeom prst="rect">
            <a:avLst/>
          </a:prstGeom>
        </p:spPr>
      </p:pic>
    </p:spTree>
    <p:extLst>
      <p:ext uri="{BB962C8B-B14F-4D97-AF65-F5344CB8AC3E}">
        <p14:creationId xmlns:p14="http://schemas.microsoft.com/office/powerpoint/2010/main" val="3697032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87E6454-6FB3-43DB-96A0-F66D8DDE161D}"/>
              </a:ext>
            </a:extLst>
          </p:cNvPr>
          <p:cNvSpPr txBox="1"/>
          <p:nvPr/>
        </p:nvSpPr>
        <p:spPr>
          <a:xfrm>
            <a:off x="5293896" y="1028863"/>
            <a:ext cx="6154236" cy="1325563"/>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300" b="1" kern="1200" dirty="0">
                <a:solidFill>
                  <a:schemeClr val="tx1"/>
                </a:solidFill>
                <a:latin typeface="Candara" panose="020E0502030303020204" pitchFamily="34" charset="0"/>
                <a:ea typeface="+mj-ea"/>
                <a:cs typeface="+mj-cs"/>
              </a:rPr>
              <a:t>The Private Sector is engaged as never before</a:t>
            </a:r>
            <a:r>
              <a:rPr lang="en-US" sz="3400" b="1" kern="1200" dirty="0">
                <a:solidFill>
                  <a:schemeClr val="tx1"/>
                </a:solidFill>
                <a:latin typeface="+mj-lt"/>
                <a:ea typeface="+mj-ea"/>
                <a:cs typeface="+mj-cs"/>
              </a:rPr>
              <a:t>!!!</a:t>
            </a:r>
          </a:p>
        </p:txBody>
      </p:sp>
      <p:sp>
        <p:nvSpPr>
          <p:cNvPr id="25" name="Freeform: Shape 2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7254EB7F-27B1-4C35-B94E-3CF6F3EDA220}"/>
              </a:ext>
            </a:extLst>
          </p:cNvPr>
          <p:cNvPicPr>
            <a:picLocks noChangeAspect="1"/>
          </p:cNvPicPr>
          <p:nvPr/>
        </p:nvPicPr>
        <p:blipFill rotWithShape="1">
          <a:blip r:embed="rId2"/>
          <a:srcRect t="33254" r="3" b="3"/>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2" name="Picture 11" descr="A group of people sitting in a room&#10;&#10;Description automatically generated with low confidence">
            <a:extLst>
              <a:ext uri="{FF2B5EF4-FFF2-40B4-BE49-F238E27FC236}">
                <a16:creationId xmlns:a16="http://schemas.microsoft.com/office/drawing/2014/main" id="{A2075E91-9B24-4897-AB26-AC0C784A125C}"/>
              </a:ext>
            </a:extLst>
          </p:cNvPr>
          <p:cNvPicPr>
            <a:picLocks noChangeAspect="1"/>
          </p:cNvPicPr>
          <p:nvPr/>
        </p:nvPicPr>
        <p:blipFill rotWithShape="1">
          <a:blip r:embed="rId3">
            <a:extLst>
              <a:ext uri="{28A0092B-C50C-407E-A947-70E740481C1C}">
                <a14:useLocalDpi xmlns:a14="http://schemas.microsoft.com/office/drawing/2010/main" val="0"/>
              </a:ext>
            </a:extLst>
          </a:blip>
          <a:srcRect l="17700" r="15742"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6" name="Picture 5" descr="Logo, company name&#10;&#10;Description automatically generated">
            <a:extLst>
              <a:ext uri="{FF2B5EF4-FFF2-40B4-BE49-F238E27FC236}">
                <a16:creationId xmlns:a16="http://schemas.microsoft.com/office/drawing/2014/main" id="{EEA1264A-779D-4CE1-AFA9-656A207F1DFF}"/>
              </a:ext>
            </a:extLst>
          </p:cNvPr>
          <p:cNvPicPr>
            <a:picLocks noChangeAspect="1"/>
          </p:cNvPicPr>
          <p:nvPr/>
        </p:nvPicPr>
        <p:blipFill rotWithShape="1">
          <a:blip r:embed="rId4"/>
          <a:srcRect l="10003" r="6990"/>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5" name="TextBox 4">
            <a:extLst>
              <a:ext uri="{FF2B5EF4-FFF2-40B4-BE49-F238E27FC236}">
                <a16:creationId xmlns:a16="http://schemas.microsoft.com/office/drawing/2014/main" id="{82315AB4-9AFA-46C6-B60E-6E66990D2FAB}"/>
              </a:ext>
            </a:extLst>
          </p:cNvPr>
          <p:cNvSpPr txBox="1"/>
          <p:nvPr/>
        </p:nvSpPr>
        <p:spPr>
          <a:xfrm>
            <a:off x="6940296" y="2871982"/>
            <a:ext cx="4668256" cy="3181684"/>
          </a:xfrm>
          <a:prstGeom prst="rect">
            <a:avLst/>
          </a:prstGeom>
        </p:spPr>
        <p:txBody>
          <a:bodyPr vert="horz" lIns="91440" tIns="45720" rIns="91440" bIns="45720" rtlCol="0" anchor="t">
            <a:normAutofit/>
          </a:bodyPr>
          <a:lstStyle/>
          <a:p>
            <a:pPr marR="0" lvl="0" algn="ctr">
              <a:lnSpc>
                <a:spcPct val="90000"/>
              </a:lnSpc>
              <a:spcBef>
                <a:spcPts val="0"/>
              </a:spcBef>
              <a:spcAft>
                <a:spcPts val="1000"/>
              </a:spcAft>
            </a:pPr>
            <a:r>
              <a:rPr lang="en-US" sz="2400" b="1" dirty="0">
                <a:effectLst/>
              </a:rPr>
              <a:t>CONTACT US</a:t>
            </a:r>
            <a:endParaRPr lang="en-US" sz="2400" dirty="0">
              <a:effectLst/>
            </a:endParaRPr>
          </a:p>
          <a:p>
            <a:pPr marR="0" algn="ctr">
              <a:lnSpc>
                <a:spcPct val="90000"/>
              </a:lnSpc>
              <a:spcBef>
                <a:spcPts val="0"/>
              </a:spcBef>
              <a:spcAft>
                <a:spcPts val="0"/>
              </a:spcAft>
            </a:pPr>
            <a:r>
              <a:rPr lang="en-US" sz="2400" u="none" strike="noStrike" dirty="0">
                <a:effectLst/>
                <a:hlinkClick r:id="rId5"/>
              </a:rPr>
              <a:t>info@thecpso.org</a:t>
            </a:r>
            <a:endParaRPr lang="en-US" sz="2400" dirty="0">
              <a:effectLst/>
            </a:endParaRPr>
          </a:p>
        </p:txBody>
      </p:sp>
      <p:sp>
        <p:nvSpPr>
          <p:cNvPr id="2" name="Slide Number Placeholder 1">
            <a:extLst>
              <a:ext uri="{FF2B5EF4-FFF2-40B4-BE49-F238E27FC236}">
                <a16:creationId xmlns:a16="http://schemas.microsoft.com/office/drawing/2014/main" id="{D478EEA9-0E5C-7ABF-0C18-7C1EA377F776}"/>
              </a:ext>
            </a:extLst>
          </p:cNvPr>
          <p:cNvSpPr>
            <a:spLocks noGrp="1"/>
          </p:cNvSpPr>
          <p:nvPr>
            <p:ph type="sldNum" sz="quarter" idx="12"/>
          </p:nvPr>
        </p:nvSpPr>
        <p:spPr/>
        <p:txBody>
          <a:bodyPr/>
          <a:lstStyle/>
          <a:p>
            <a:fld id="{D7E6F9AE-410A-4AF5-AFE8-233E8CF059C1}" type="slidenum">
              <a:rPr lang="en-TT" smtClean="0"/>
              <a:t>25</a:t>
            </a:fld>
            <a:endParaRPr lang="en-TT"/>
          </a:p>
        </p:txBody>
      </p:sp>
    </p:spTree>
    <p:extLst>
      <p:ext uri="{BB962C8B-B14F-4D97-AF65-F5344CB8AC3E}">
        <p14:creationId xmlns:p14="http://schemas.microsoft.com/office/powerpoint/2010/main" val="2249401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F0A1-A9EE-849F-35FE-0EAA1C718254}"/>
              </a:ext>
            </a:extLst>
          </p:cNvPr>
          <p:cNvSpPr>
            <a:spLocks noGrp="1"/>
          </p:cNvSpPr>
          <p:nvPr>
            <p:ph type="title"/>
          </p:nvPr>
        </p:nvSpPr>
        <p:spPr/>
        <p:txBody>
          <a:bodyPr/>
          <a:lstStyle/>
          <a:p>
            <a:pPr algn="ctr"/>
            <a:r>
              <a:rPr lang="en-US" b="1" dirty="0">
                <a:latin typeface="Candara" panose="020E0502030303020204" pitchFamily="34" charset="0"/>
              </a:rPr>
              <a:t>WORK STREAMS</a:t>
            </a:r>
          </a:p>
        </p:txBody>
      </p:sp>
      <p:sp>
        <p:nvSpPr>
          <p:cNvPr id="3" name="Content Placeholder 2">
            <a:extLst>
              <a:ext uri="{FF2B5EF4-FFF2-40B4-BE49-F238E27FC236}">
                <a16:creationId xmlns:a16="http://schemas.microsoft.com/office/drawing/2014/main" id="{B855DFAF-0B9E-FBFC-18B2-B63A8153F15F}"/>
              </a:ext>
            </a:extLst>
          </p:cNvPr>
          <p:cNvSpPr>
            <a:spLocks noGrp="1"/>
          </p:cNvSpPr>
          <p:nvPr>
            <p:ph idx="1"/>
          </p:nvPr>
        </p:nvSpPr>
        <p:spPr>
          <a:xfrm>
            <a:off x="441433" y="1825625"/>
            <a:ext cx="11398469" cy="4351338"/>
          </a:xfrm>
        </p:spPr>
        <p:txBody>
          <a:bodyPr>
            <a:normAutofit/>
          </a:bodyPr>
          <a:lstStyle/>
          <a:p>
            <a:pPr algn="just"/>
            <a:r>
              <a:rPr lang="en-US" sz="2400" dirty="0">
                <a:latin typeface="Candara" panose="020E0502030303020204" pitchFamily="34" charset="0"/>
              </a:rPr>
              <a:t>1 – Work which the Community has embarked upon as part of the CSME Agenda.</a:t>
            </a:r>
          </a:p>
          <a:p>
            <a:pPr algn="just"/>
            <a:endParaRPr lang="en-US" sz="2400" dirty="0">
              <a:latin typeface="Candara" panose="020E0502030303020204" pitchFamily="34" charset="0"/>
            </a:endParaRPr>
          </a:p>
          <a:p>
            <a:pPr algn="just"/>
            <a:r>
              <a:rPr lang="en-US" sz="2400" dirty="0">
                <a:latin typeface="Candara" panose="020E0502030303020204" pitchFamily="34" charset="0"/>
              </a:rPr>
              <a:t>2 – Priority areas and subjects initiated by the regional private sector; work requiring specific treatment- articulation by private sector interests</a:t>
            </a:r>
          </a:p>
          <a:p>
            <a:pPr algn="just"/>
            <a:endParaRPr lang="en-US" sz="2400" dirty="0">
              <a:latin typeface="Candara" panose="020E0502030303020204" pitchFamily="34" charset="0"/>
            </a:endParaRPr>
          </a:p>
          <a:p>
            <a:pPr algn="just"/>
            <a:r>
              <a:rPr lang="en-US" sz="2400" dirty="0">
                <a:latin typeface="Candara" panose="020E0502030303020204" pitchFamily="34" charset="0"/>
              </a:rPr>
              <a:t>3 – Responds to specific approaches by the CPSO Membership, COTED, and Member States on priority matters germane to the expansion of intra-regional trade. </a:t>
            </a:r>
          </a:p>
        </p:txBody>
      </p:sp>
      <p:pic>
        <p:nvPicPr>
          <p:cNvPr id="4" name="Picture 3">
            <a:extLst>
              <a:ext uri="{FF2B5EF4-FFF2-40B4-BE49-F238E27FC236}">
                <a16:creationId xmlns:a16="http://schemas.microsoft.com/office/drawing/2014/main" id="{A83FEDCA-D899-BE47-3F31-52EDF87775F4}"/>
              </a:ext>
            </a:extLst>
          </p:cNvPr>
          <p:cNvPicPr>
            <a:picLocks noChangeAspect="1"/>
          </p:cNvPicPr>
          <p:nvPr/>
        </p:nvPicPr>
        <p:blipFill>
          <a:blip r:embed="rId2"/>
          <a:stretch>
            <a:fillRect/>
          </a:stretch>
        </p:blipFill>
        <p:spPr>
          <a:xfrm>
            <a:off x="112452" y="6429375"/>
            <a:ext cx="1085634" cy="313458"/>
          </a:xfrm>
          <a:prstGeom prst="rect">
            <a:avLst/>
          </a:prstGeom>
        </p:spPr>
      </p:pic>
      <p:sp>
        <p:nvSpPr>
          <p:cNvPr id="5" name="Slide Number Placeholder 4">
            <a:extLst>
              <a:ext uri="{FF2B5EF4-FFF2-40B4-BE49-F238E27FC236}">
                <a16:creationId xmlns:a16="http://schemas.microsoft.com/office/drawing/2014/main" id="{B9CE32EA-A484-9A74-2A78-D675A61FBAB4}"/>
              </a:ext>
            </a:extLst>
          </p:cNvPr>
          <p:cNvSpPr>
            <a:spLocks noGrp="1"/>
          </p:cNvSpPr>
          <p:nvPr>
            <p:ph type="sldNum" sz="quarter" idx="12"/>
          </p:nvPr>
        </p:nvSpPr>
        <p:spPr/>
        <p:txBody>
          <a:bodyPr/>
          <a:lstStyle/>
          <a:p>
            <a:fld id="{D7E6F9AE-410A-4AF5-AFE8-233E8CF059C1}" type="slidenum">
              <a:rPr lang="en-TT" smtClean="0"/>
              <a:t>3</a:t>
            </a:fld>
            <a:endParaRPr lang="en-TT"/>
          </a:p>
        </p:txBody>
      </p:sp>
    </p:spTree>
    <p:extLst>
      <p:ext uri="{BB962C8B-B14F-4D97-AF65-F5344CB8AC3E}">
        <p14:creationId xmlns:p14="http://schemas.microsoft.com/office/powerpoint/2010/main" val="728731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06B417-6FD1-8052-4806-D3B3AF63DC3F}"/>
              </a:ext>
            </a:extLst>
          </p:cNvPr>
          <p:cNvPicPr>
            <a:picLocks noChangeAspect="1"/>
          </p:cNvPicPr>
          <p:nvPr/>
        </p:nvPicPr>
        <p:blipFill>
          <a:blip r:embed="rId2"/>
          <a:stretch>
            <a:fillRect/>
          </a:stretch>
        </p:blipFill>
        <p:spPr>
          <a:xfrm>
            <a:off x="734831" y="2163985"/>
            <a:ext cx="5358870" cy="3605784"/>
          </a:xfrm>
          <a:prstGeom prst="rect">
            <a:avLst/>
          </a:prstGeom>
        </p:spPr>
      </p:pic>
      <p:pic>
        <p:nvPicPr>
          <p:cNvPr id="8" name="Content Placeholder 7" descr="Forklift lifting a container in the yard">
            <a:extLst>
              <a:ext uri="{FF2B5EF4-FFF2-40B4-BE49-F238E27FC236}">
                <a16:creationId xmlns:a16="http://schemas.microsoft.com/office/drawing/2014/main" id="{0B29FBF6-FC08-EA36-BC17-DE9D1887FF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1223" y="2163985"/>
            <a:ext cx="5401923" cy="3605784"/>
          </a:xfrm>
          <a:prstGeom prst="rect">
            <a:avLst/>
          </a:prstGeom>
        </p:spPr>
      </p:pic>
      <p:pic>
        <p:nvPicPr>
          <p:cNvPr id="9" name="Picture 8">
            <a:extLst>
              <a:ext uri="{FF2B5EF4-FFF2-40B4-BE49-F238E27FC236}">
                <a16:creationId xmlns:a16="http://schemas.microsoft.com/office/drawing/2014/main" id="{DC0888EC-28C5-8ED5-DDD8-FAF7622D4A24}"/>
              </a:ext>
            </a:extLst>
          </p:cNvPr>
          <p:cNvPicPr>
            <a:picLocks noChangeAspect="1"/>
          </p:cNvPicPr>
          <p:nvPr/>
        </p:nvPicPr>
        <p:blipFill>
          <a:blip r:embed="rId4"/>
          <a:stretch>
            <a:fillRect/>
          </a:stretch>
        </p:blipFill>
        <p:spPr>
          <a:xfrm>
            <a:off x="70159" y="6501616"/>
            <a:ext cx="865707" cy="249958"/>
          </a:xfrm>
          <a:prstGeom prst="rect">
            <a:avLst/>
          </a:prstGeom>
        </p:spPr>
      </p:pic>
      <p:sp>
        <p:nvSpPr>
          <p:cNvPr id="2" name="TextBox 1">
            <a:extLst>
              <a:ext uri="{FF2B5EF4-FFF2-40B4-BE49-F238E27FC236}">
                <a16:creationId xmlns:a16="http://schemas.microsoft.com/office/drawing/2014/main" id="{4FDA69E9-694E-0C7C-98C0-2A74CA4D4904}"/>
              </a:ext>
            </a:extLst>
          </p:cNvPr>
          <p:cNvSpPr txBox="1"/>
          <p:nvPr/>
        </p:nvSpPr>
        <p:spPr>
          <a:xfrm>
            <a:off x="3689130" y="1025579"/>
            <a:ext cx="5580993" cy="707886"/>
          </a:xfrm>
          <a:prstGeom prst="rect">
            <a:avLst/>
          </a:prstGeom>
          <a:noFill/>
        </p:spPr>
        <p:txBody>
          <a:bodyPr wrap="square" rtlCol="0">
            <a:spAutoFit/>
          </a:bodyPr>
          <a:lstStyle/>
          <a:p>
            <a:pPr algn="ctr"/>
            <a:r>
              <a:rPr lang="en-US" sz="4000" b="1" dirty="0">
                <a:latin typeface="Candara" panose="020E0502030303020204" pitchFamily="34" charset="0"/>
              </a:rPr>
              <a:t>STRATEGIC PRIORITY 1</a:t>
            </a:r>
          </a:p>
        </p:txBody>
      </p:sp>
      <p:sp>
        <p:nvSpPr>
          <p:cNvPr id="3" name="Slide Number Placeholder 2">
            <a:extLst>
              <a:ext uri="{FF2B5EF4-FFF2-40B4-BE49-F238E27FC236}">
                <a16:creationId xmlns:a16="http://schemas.microsoft.com/office/drawing/2014/main" id="{CD5B3F39-48E4-108E-A5E7-2A8214461288}"/>
              </a:ext>
            </a:extLst>
          </p:cNvPr>
          <p:cNvSpPr>
            <a:spLocks noGrp="1"/>
          </p:cNvSpPr>
          <p:nvPr>
            <p:ph type="sldNum" sz="quarter" idx="12"/>
          </p:nvPr>
        </p:nvSpPr>
        <p:spPr/>
        <p:txBody>
          <a:bodyPr/>
          <a:lstStyle/>
          <a:p>
            <a:fld id="{66DC92B2-B6CA-411B-9B91-85B2FC74372F}" type="slidenum">
              <a:rPr lang="en-US" smtClean="0"/>
              <a:t>4</a:t>
            </a:fld>
            <a:endParaRPr lang="en-US" dirty="0"/>
          </a:p>
        </p:txBody>
      </p:sp>
    </p:spTree>
    <p:extLst>
      <p:ext uri="{BB962C8B-B14F-4D97-AF65-F5344CB8AC3E}">
        <p14:creationId xmlns:p14="http://schemas.microsoft.com/office/powerpoint/2010/main" val="261363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E79512-0EE2-77B8-DE32-40972CDD6B6F}"/>
              </a:ext>
            </a:extLst>
          </p:cNvPr>
          <p:cNvSpPr>
            <a:spLocks noGrp="1"/>
          </p:cNvSpPr>
          <p:nvPr>
            <p:ph idx="1"/>
          </p:nvPr>
        </p:nvSpPr>
        <p:spPr>
          <a:xfrm>
            <a:off x="838200" y="705854"/>
            <a:ext cx="10515600" cy="2502568"/>
          </a:xfrm>
        </p:spPr>
        <p:txBody>
          <a:bodyPr>
            <a:normAutofit lnSpcReduction="10000"/>
          </a:bodyPr>
          <a:lstStyle/>
          <a:p>
            <a:pPr marR="0" lvl="1" algn="just">
              <a:lnSpc>
                <a:spcPct val="115000"/>
              </a:lnSpc>
              <a:spcBef>
                <a:spcPts val="0"/>
              </a:spcBef>
              <a:spcAft>
                <a:spcPts val="0"/>
              </a:spcAft>
              <a:buFont typeface="Wingdings" panose="05000000000000000000" pitchFamily="2" charset="2"/>
              <a:buChar char="Ø"/>
            </a:pPr>
            <a:r>
              <a:rPr lang="en-US" b="1" dirty="0">
                <a:latin typeface="Candara" panose="020E0502030303020204" pitchFamily="34" charset="0"/>
                <a:ea typeface="Calibri" panose="020F0502020204030204" pitchFamily="34" charset="0"/>
                <a:cs typeface="Times New Roman" panose="02020603050405020304" pitchFamily="18" charset="0"/>
              </a:rPr>
              <a:t>Review of the CET and </a:t>
            </a:r>
            <a:r>
              <a:rPr lang="en-US" b="1" dirty="0" err="1">
                <a:latin typeface="Candara" panose="020E0502030303020204" pitchFamily="34" charset="0"/>
                <a:ea typeface="Calibri" panose="020F0502020204030204" pitchFamily="34" charset="0"/>
                <a:cs typeface="Times New Roman" panose="02020603050405020304" pitchFamily="18" charset="0"/>
              </a:rPr>
              <a:t>RoO</a:t>
            </a:r>
            <a:r>
              <a:rPr lang="en-US" b="1" dirty="0">
                <a:latin typeface="Candara" panose="020E0502030303020204" pitchFamily="34" charset="0"/>
                <a:ea typeface="Calibri" panose="020F0502020204030204" pitchFamily="34" charset="0"/>
                <a:cs typeface="Times New Roman" panose="02020603050405020304" pitchFamily="18" charset="0"/>
              </a:rPr>
              <a:t>:</a:t>
            </a:r>
          </a:p>
          <a:p>
            <a:pPr marL="457200" marR="0" lvl="1" indent="0" algn="just">
              <a:lnSpc>
                <a:spcPct val="115000"/>
              </a:lnSpc>
              <a:spcBef>
                <a:spcPts val="0"/>
              </a:spcBef>
              <a:spcAft>
                <a:spcPts val="0"/>
              </a:spcAft>
              <a:buNone/>
            </a:pPr>
            <a:endParaRPr lang="en-US" b="1" dirty="0">
              <a:latin typeface="Candara" panose="020E0502030303020204" pitchFamily="3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80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Convene regular meetings of the Private Sector Working Group on CET and </a:t>
            </a:r>
            <a:r>
              <a:rPr lang="en-GB" sz="2200" dirty="0" err="1">
                <a:effectLst/>
                <a:latin typeface="Candara" panose="020E0502030303020204" pitchFamily="34" charset="0"/>
                <a:ea typeface="Calibri" panose="020F0502020204030204" pitchFamily="34" charset="0"/>
                <a:cs typeface="Calibri" panose="020F0502020204030204" pitchFamily="34" charset="0"/>
              </a:rPr>
              <a:t>RoO</a:t>
            </a:r>
            <a:r>
              <a:rPr lang="en-GB" sz="2200" dirty="0">
                <a:effectLst/>
                <a:latin typeface="Candara" panose="020E0502030303020204" pitchFamily="34" charset="0"/>
                <a:ea typeface="Calibri" panose="020F0502020204030204" pitchFamily="34" charset="0"/>
                <a:cs typeface="Calibri" panose="020F0502020204030204" pitchFamily="34" charset="0"/>
              </a:rPr>
              <a:t> to ensure strong private sector alignment.</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80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Participation in the Sectoral Working Groups in relation to the Review of the CET and </a:t>
            </a:r>
            <a:r>
              <a:rPr lang="en-GB" sz="2200" dirty="0" err="1">
                <a:effectLst/>
                <a:latin typeface="Candara" panose="020E0502030303020204" pitchFamily="34" charset="0"/>
                <a:ea typeface="Calibri" panose="020F0502020204030204" pitchFamily="34" charset="0"/>
                <a:cs typeface="Calibri" panose="020F0502020204030204" pitchFamily="34" charset="0"/>
              </a:rPr>
              <a:t>RoO</a:t>
            </a:r>
            <a:r>
              <a:rPr lang="en-GB" sz="2200" dirty="0">
                <a:effectLst/>
                <a:latin typeface="Candara" panose="020E0502030303020204" pitchFamily="34" charset="0"/>
                <a:ea typeface="Calibri" panose="020F0502020204030204" pitchFamily="34" charset="0"/>
                <a:cs typeface="Calibri" panose="020F0502020204030204" pitchFamily="34" charset="0"/>
              </a:rPr>
              <a:t>. The deadline for completion of the Review Process is now July 2024.</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457200" marR="0" lvl="1" indent="0" algn="just">
              <a:lnSpc>
                <a:spcPct val="115000"/>
              </a:lnSpc>
              <a:spcBef>
                <a:spcPts val="0"/>
              </a:spcBef>
              <a:spcAft>
                <a:spcPts val="0"/>
              </a:spcAft>
              <a:buNone/>
            </a:pPr>
            <a:endParaRPr lang="en-US" b="1" dirty="0">
              <a:latin typeface="Candara" panose="020E0502030303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6182C1-53B3-B058-7814-4C66A4049BBF}"/>
              </a:ext>
            </a:extLst>
          </p:cNvPr>
          <p:cNvPicPr>
            <a:picLocks noChangeAspect="1"/>
          </p:cNvPicPr>
          <p:nvPr/>
        </p:nvPicPr>
        <p:blipFill>
          <a:blip r:embed="rId2"/>
          <a:stretch>
            <a:fillRect/>
          </a:stretch>
        </p:blipFill>
        <p:spPr>
          <a:xfrm>
            <a:off x="112452" y="6429375"/>
            <a:ext cx="1085634" cy="313458"/>
          </a:xfrm>
          <a:prstGeom prst="rect">
            <a:avLst/>
          </a:prstGeom>
        </p:spPr>
      </p:pic>
      <p:sp>
        <p:nvSpPr>
          <p:cNvPr id="7" name="Content Placeholder 2">
            <a:extLst>
              <a:ext uri="{FF2B5EF4-FFF2-40B4-BE49-F238E27FC236}">
                <a16:creationId xmlns:a16="http://schemas.microsoft.com/office/drawing/2014/main" id="{5ACEC433-BB6A-7E9C-D988-268D1CAD9DC0}"/>
              </a:ext>
            </a:extLst>
          </p:cNvPr>
          <p:cNvSpPr txBox="1">
            <a:spLocks/>
          </p:cNvSpPr>
          <p:nvPr/>
        </p:nvSpPr>
        <p:spPr>
          <a:xfrm>
            <a:off x="838200" y="3649578"/>
            <a:ext cx="10914088" cy="25420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50"/>
              </a:spcBef>
              <a:spcAft>
                <a:spcPts val="50"/>
              </a:spcAft>
              <a:buFont typeface="Wingdings" panose="05000000000000000000" pitchFamily="2" charset="2"/>
              <a:buChar char="Ø"/>
            </a:pPr>
            <a:r>
              <a:rPr lang="en-US" sz="2400" b="1" dirty="0">
                <a:latin typeface="Candara" panose="020E0502030303020204" pitchFamily="34" charset="0"/>
              </a:rPr>
              <a:t>Non-Tariff Barriers:</a:t>
            </a:r>
          </a:p>
          <a:p>
            <a:pPr algn="just">
              <a:spcBef>
                <a:spcPts val="50"/>
              </a:spcBef>
              <a:spcAft>
                <a:spcPts val="50"/>
              </a:spcAft>
              <a:buFont typeface="Wingdings" panose="05000000000000000000" pitchFamily="2" charset="2"/>
              <a:buChar char="Ø"/>
            </a:pPr>
            <a:endParaRPr lang="en-US" b="1" dirty="0">
              <a:latin typeface="Candara" panose="020E0502030303020204" pitchFamily="34" charset="0"/>
            </a:endParaRPr>
          </a:p>
          <a:p>
            <a:pPr marL="342900" marR="0" lvl="0" indent="-342900" algn="just">
              <a:lnSpc>
                <a:spcPct val="115000"/>
              </a:lnSpc>
              <a:spcBef>
                <a:spcPts val="0"/>
              </a:spcBef>
              <a:spcAft>
                <a:spcPts val="80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Work with the CARICOM Secretariat to establish the appropriate modality for notification of NTBs and Non-Tariff Measures (NTMs) to Trade in CARICOM.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80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Encourage and support the private sector to submit complaints on NTBs to the CPSO.</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80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Use analysis and advocacy to encourage Member States to eliminate NTBs.</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endParaRPr lang="en-US" sz="2200" dirty="0">
              <a:latin typeface="Candara" panose="020E0502030303020204" pitchFamily="34" charset="0"/>
            </a:endParaRPr>
          </a:p>
          <a:p>
            <a:pPr algn="just"/>
            <a:endParaRPr lang="en-GB" dirty="0"/>
          </a:p>
        </p:txBody>
      </p:sp>
      <p:sp>
        <p:nvSpPr>
          <p:cNvPr id="2" name="Slide Number Placeholder 1">
            <a:extLst>
              <a:ext uri="{FF2B5EF4-FFF2-40B4-BE49-F238E27FC236}">
                <a16:creationId xmlns:a16="http://schemas.microsoft.com/office/drawing/2014/main" id="{D3FA9853-2B16-6B3E-E4DF-CDB58F7606A6}"/>
              </a:ext>
            </a:extLst>
          </p:cNvPr>
          <p:cNvSpPr>
            <a:spLocks noGrp="1"/>
          </p:cNvSpPr>
          <p:nvPr>
            <p:ph type="sldNum" sz="quarter" idx="12"/>
          </p:nvPr>
        </p:nvSpPr>
        <p:spPr/>
        <p:txBody>
          <a:bodyPr/>
          <a:lstStyle/>
          <a:p>
            <a:fld id="{D7E6F9AE-410A-4AF5-AFE8-233E8CF059C1}" type="slidenum">
              <a:rPr lang="en-TT" smtClean="0"/>
              <a:t>5</a:t>
            </a:fld>
            <a:endParaRPr lang="en-TT"/>
          </a:p>
        </p:txBody>
      </p:sp>
    </p:spTree>
    <p:extLst>
      <p:ext uri="{BB962C8B-B14F-4D97-AF65-F5344CB8AC3E}">
        <p14:creationId xmlns:p14="http://schemas.microsoft.com/office/powerpoint/2010/main" val="2856013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54EF04-BFE5-4BC3-E4A2-98AFA384C7CE}"/>
              </a:ext>
            </a:extLst>
          </p:cNvPr>
          <p:cNvSpPr>
            <a:spLocks noGrp="1"/>
          </p:cNvSpPr>
          <p:nvPr>
            <p:ph idx="1"/>
          </p:nvPr>
        </p:nvSpPr>
        <p:spPr>
          <a:xfrm>
            <a:off x="174371" y="529086"/>
            <a:ext cx="11843257" cy="6328914"/>
          </a:xfrm>
        </p:spPr>
        <p:txBody>
          <a:bodyPr>
            <a:noAutofit/>
          </a:bodyPr>
          <a:lstStyle/>
          <a:p>
            <a:pPr>
              <a:spcBef>
                <a:spcPts val="50"/>
              </a:spcBef>
              <a:spcAft>
                <a:spcPts val="50"/>
              </a:spcAft>
              <a:buFont typeface="Wingdings" panose="05000000000000000000" pitchFamily="2" charset="2"/>
              <a:buChar char="Ø"/>
            </a:pPr>
            <a:r>
              <a:rPr lang="en-US" b="1" dirty="0">
                <a:latin typeface="Candara" panose="020E0502030303020204" pitchFamily="34" charset="0"/>
              </a:rPr>
              <a:t> </a:t>
            </a:r>
            <a:r>
              <a:rPr lang="en-US" sz="2400" b="1" dirty="0">
                <a:latin typeface="Candara" panose="020E0502030303020204" pitchFamily="34" charset="0"/>
              </a:rPr>
              <a:t>INDUSTRIAL POLICY AND INDUSTRIAL PRODUCTS</a:t>
            </a:r>
          </a:p>
          <a:p>
            <a:pPr marL="0" indent="0">
              <a:spcBef>
                <a:spcPts val="50"/>
              </a:spcBef>
              <a:spcAft>
                <a:spcPts val="50"/>
              </a:spcAft>
              <a:buNone/>
            </a:pPr>
            <a:endParaRPr lang="en-US" b="1" dirty="0">
              <a:latin typeface="Candara" panose="020E0502030303020204" pitchFamily="34"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Collaborate with the CARICOM Secretariat and Member States to complete the Industrial Policy Framework for CARICOM.</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Advance policy coherence with the work on Special Economic Zones and emerging technologies as part of the Industrial Policy framework.</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Complete analytical work and CET alteration proposals, for the three industrial products identified, for submission to the November 2023 COTED.</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On behalf of regional private sector advance work aimed at securing and developing regional opportunities for industrial products (7 additional products as requested by CHOGs).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Participate in the Open-Ended Working Group to advance the Fast-Track proposal for CET alterations.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endParaRPr lang="en-GB" dirty="0">
              <a:latin typeface="Candara" panose="020E0502030303020204" pitchFamily="34" charset="0"/>
            </a:endParaRPr>
          </a:p>
        </p:txBody>
      </p:sp>
      <p:pic>
        <p:nvPicPr>
          <p:cNvPr id="4" name="Picture 3">
            <a:extLst>
              <a:ext uri="{FF2B5EF4-FFF2-40B4-BE49-F238E27FC236}">
                <a16:creationId xmlns:a16="http://schemas.microsoft.com/office/drawing/2014/main" id="{AD425EC8-228D-BAB3-A79B-6FDC33338900}"/>
              </a:ext>
            </a:extLst>
          </p:cNvPr>
          <p:cNvPicPr>
            <a:picLocks noChangeAspect="1"/>
          </p:cNvPicPr>
          <p:nvPr/>
        </p:nvPicPr>
        <p:blipFill>
          <a:blip r:embed="rId2"/>
          <a:stretch>
            <a:fillRect/>
          </a:stretch>
        </p:blipFill>
        <p:spPr>
          <a:xfrm>
            <a:off x="133884" y="6344140"/>
            <a:ext cx="1009116" cy="398693"/>
          </a:xfrm>
          <a:prstGeom prst="rect">
            <a:avLst/>
          </a:prstGeom>
        </p:spPr>
      </p:pic>
      <p:sp>
        <p:nvSpPr>
          <p:cNvPr id="2" name="Slide Number Placeholder 1">
            <a:extLst>
              <a:ext uri="{FF2B5EF4-FFF2-40B4-BE49-F238E27FC236}">
                <a16:creationId xmlns:a16="http://schemas.microsoft.com/office/drawing/2014/main" id="{7B217C5D-B9D9-A02A-6168-54DB93C0C66E}"/>
              </a:ext>
            </a:extLst>
          </p:cNvPr>
          <p:cNvSpPr>
            <a:spLocks noGrp="1"/>
          </p:cNvSpPr>
          <p:nvPr>
            <p:ph type="sldNum" sz="quarter" idx="12"/>
          </p:nvPr>
        </p:nvSpPr>
        <p:spPr/>
        <p:txBody>
          <a:bodyPr/>
          <a:lstStyle/>
          <a:p>
            <a:fld id="{D7E6F9AE-410A-4AF5-AFE8-233E8CF059C1}" type="slidenum">
              <a:rPr lang="en-TT" smtClean="0"/>
              <a:t>6</a:t>
            </a:fld>
            <a:endParaRPr lang="en-TT"/>
          </a:p>
        </p:txBody>
      </p:sp>
    </p:spTree>
    <p:extLst>
      <p:ext uri="{BB962C8B-B14F-4D97-AF65-F5344CB8AC3E}">
        <p14:creationId xmlns:p14="http://schemas.microsoft.com/office/powerpoint/2010/main" val="227688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35DA4C-B7E1-11DD-5C85-72973B34BFAC}"/>
              </a:ext>
            </a:extLst>
          </p:cNvPr>
          <p:cNvSpPr>
            <a:spLocks noGrp="1"/>
          </p:cNvSpPr>
          <p:nvPr>
            <p:ph type="sldNum" sz="quarter" idx="12"/>
          </p:nvPr>
        </p:nvSpPr>
        <p:spPr/>
        <p:txBody>
          <a:bodyPr/>
          <a:lstStyle/>
          <a:p>
            <a:fld id="{D7E6F9AE-410A-4AF5-AFE8-233E8CF059C1}" type="slidenum">
              <a:rPr lang="en-TT" smtClean="0"/>
              <a:t>7</a:t>
            </a:fld>
            <a:endParaRPr lang="en-TT"/>
          </a:p>
        </p:txBody>
      </p:sp>
      <p:sp>
        <p:nvSpPr>
          <p:cNvPr id="3" name="TextBox 2">
            <a:extLst>
              <a:ext uri="{FF2B5EF4-FFF2-40B4-BE49-F238E27FC236}">
                <a16:creationId xmlns:a16="http://schemas.microsoft.com/office/drawing/2014/main" id="{C99B6AC6-E1E7-EB8E-A8D7-04CE912085E0}"/>
              </a:ext>
            </a:extLst>
          </p:cNvPr>
          <p:cNvSpPr txBox="1"/>
          <p:nvPr/>
        </p:nvSpPr>
        <p:spPr>
          <a:xfrm>
            <a:off x="472966" y="646387"/>
            <a:ext cx="9112469" cy="3046988"/>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b="1" dirty="0">
                <a:latin typeface="Candara" panose="020E0502030303020204" pitchFamily="34" charset="0"/>
              </a:rPr>
              <a:t>SPECIAL ECONOMIC ZONES</a:t>
            </a:r>
          </a:p>
          <a:p>
            <a:pPr algn="just"/>
            <a:endParaRPr lang="en-US" dirty="0">
              <a:latin typeface="Candara" panose="020E0502030303020204" pitchFamily="34" charset="0"/>
            </a:endParaRPr>
          </a:p>
          <a:p>
            <a:pPr marL="342900" marR="0" lvl="0" indent="-342900" algn="just">
              <a:spcBef>
                <a:spcPts val="0"/>
              </a:spcBef>
              <a:spcAft>
                <a:spcPts val="0"/>
              </a:spcAft>
              <a:buFont typeface="Courier New" panose="02070309020205020404" pitchFamily="49" charset="0"/>
              <a:buChar char="o"/>
            </a:pPr>
            <a:r>
              <a:rPr lang="en-GB" sz="2200" dirty="0">
                <a:latin typeface="Candara" panose="020E0502030303020204" pitchFamily="34" charset="0"/>
                <a:ea typeface="Calibri" panose="020F0502020204030204" pitchFamily="34" charset="0"/>
                <a:cs typeface="Calibri" panose="020F0502020204030204" pitchFamily="34" charset="0"/>
              </a:rPr>
              <a:t>C</a:t>
            </a:r>
            <a:r>
              <a:rPr lang="en-GB" sz="2200" dirty="0">
                <a:effectLst/>
                <a:latin typeface="Candara" panose="020E0502030303020204" pitchFamily="34" charset="0"/>
                <a:ea typeface="Calibri" panose="020F0502020204030204" pitchFamily="34" charset="0"/>
                <a:cs typeface="Calibri" panose="020F0502020204030204" pitchFamily="34" charset="0"/>
              </a:rPr>
              <a:t>ollaborate with Member States and other stakeholders towards the development of Draft Model legal framework for SEZs.</a:t>
            </a:r>
          </a:p>
          <a:p>
            <a:pPr marL="342900" marR="0" lvl="0" indent="-342900" algn="just">
              <a:spcBef>
                <a:spcPts val="0"/>
              </a:spcBef>
              <a:spcAft>
                <a:spcPts val="0"/>
              </a:spcAft>
              <a:buFont typeface="Courier New" panose="02070309020205020404" pitchFamily="49" charset="0"/>
              <a:buChar char="o"/>
            </a:pP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Courier New" panose="02070309020205020404" pitchFamily="49" charset="0"/>
              <a:buChar char="o"/>
            </a:pPr>
            <a:r>
              <a:rPr lang="en-GB" sz="2200" dirty="0">
                <a:effectLst/>
                <a:latin typeface="Candara" panose="020E0502030303020204" pitchFamily="34" charset="0"/>
                <a:ea typeface="Calibri" panose="020F0502020204030204" pitchFamily="34" charset="0"/>
                <a:cs typeface="Calibri" panose="020F0502020204030204" pitchFamily="34" charset="0"/>
              </a:rPr>
              <a:t>Pursue recognition of the pertinent changes to the trade regime that supports production integration including via SEZs.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200" dirty="0">
                <a:effectLst/>
                <a:latin typeface="Candara" panose="020E0502030303020204" pitchFamily="34" charset="0"/>
                <a:ea typeface="Calibri" panose="020F0502020204030204" pitchFamily="34" charset="0"/>
                <a:cs typeface="Calibri" panose="020F0502020204030204" pitchFamily="34" charset="0"/>
              </a:rPr>
              <a:t>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p>
            <a:pPr algn="just"/>
            <a:endParaRPr lang="en-US" dirty="0">
              <a:latin typeface="Candara" panose="020E0502030303020204" pitchFamily="34" charset="0"/>
            </a:endParaRPr>
          </a:p>
        </p:txBody>
      </p:sp>
    </p:spTree>
    <p:extLst>
      <p:ext uri="{BB962C8B-B14F-4D97-AF65-F5344CB8AC3E}">
        <p14:creationId xmlns:p14="http://schemas.microsoft.com/office/powerpoint/2010/main" val="392959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9F9FC655-2731-1AEA-8425-4DA76FC0929F}"/>
              </a:ext>
            </a:extLst>
          </p:cNvPr>
          <p:cNvPicPr>
            <a:picLocks noChangeAspect="1"/>
          </p:cNvPicPr>
          <p:nvPr/>
        </p:nvPicPr>
        <p:blipFill>
          <a:blip r:embed="rId2"/>
          <a:stretch>
            <a:fillRect/>
          </a:stretch>
        </p:blipFill>
        <p:spPr>
          <a:xfrm>
            <a:off x="292608" y="3027884"/>
            <a:ext cx="3758184" cy="2783840"/>
          </a:xfrm>
          <a:prstGeom prst="rect">
            <a:avLst/>
          </a:prstGeom>
        </p:spPr>
      </p:pic>
      <p:pic>
        <p:nvPicPr>
          <p:cNvPr id="13" name="Picture 12" descr="A picture containing outdoor&#10;&#10;Description automatically generated">
            <a:extLst>
              <a:ext uri="{FF2B5EF4-FFF2-40B4-BE49-F238E27FC236}">
                <a16:creationId xmlns:a16="http://schemas.microsoft.com/office/drawing/2014/main" id="{0E89DAF9-3D14-FE31-21B7-DACE21417F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6908" y="3165511"/>
            <a:ext cx="3758184" cy="2508587"/>
          </a:xfrm>
          <a:prstGeom prst="rect">
            <a:avLst/>
          </a:prstGeom>
        </p:spPr>
      </p:pic>
      <p:pic>
        <p:nvPicPr>
          <p:cNvPr id="9" name="Content Placeholder 8" descr="Hand holding corn">
            <a:extLst>
              <a:ext uri="{FF2B5EF4-FFF2-40B4-BE49-F238E27FC236}">
                <a16:creationId xmlns:a16="http://schemas.microsoft.com/office/drawing/2014/main" id="{F2D56067-0054-FEEE-CDEA-E390C8747E5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141208" y="3184302"/>
            <a:ext cx="3758184" cy="2471005"/>
          </a:xfrm>
          <a:prstGeom prst="rect">
            <a:avLst/>
          </a:prstGeom>
        </p:spPr>
      </p:pic>
      <p:sp>
        <p:nvSpPr>
          <p:cNvPr id="16" name="TextBox 15">
            <a:extLst>
              <a:ext uri="{FF2B5EF4-FFF2-40B4-BE49-F238E27FC236}">
                <a16:creationId xmlns:a16="http://schemas.microsoft.com/office/drawing/2014/main" id="{BA46E527-C149-5776-28AB-C32606CFE838}"/>
              </a:ext>
            </a:extLst>
          </p:cNvPr>
          <p:cNvSpPr txBox="1"/>
          <p:nvPr/>
        </p:nvSpPr>
        <p:spPr>
          <a:xfrm>
            <a:off x="5535001" y="5474043"/>
            <a:ext cx="2440091"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www.middleeastmonitor.com/20200414-lebanon-migrant-domestic-workers-must-be-protected-says-amnesty/">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pic>
        <p:nvPicPr>
          <p:cNvPr id="17" name="Picture 16">
            <a:extLst>
              <a:ext uri="{FF2B5EF4-FFF2-40B4-BE49-F238E27FC236}">
                <a16:creationId xmlns:a16="http://schemas.microsoft.com/office/drawing/2014/main" id="{1B3CD413-E1F4-CD90-7576-8079FC4DFDCE}"/>
              </a:ext>
            </a:extLst>
          </p:cNvPr>
          <p:cNvPicPr>
            <a:picLocks noChangeAspect="1"/>
          </p:cNvPicPr>
          <p:nvPr/>
        </p:nvPicPr>
        <p:blipFill>
          <a:blip r:embed="rId7"/>
          <a:stretch>
            <a:fillRect/>
          </a:stretch>
        </p:blipFill>
        <p:spPr>
          <a:xfrm>
            <a:off x="169603" y="6300788"/>
            <a:ext cx="865707" cy="417872"/>
          </a:xfrm>
          <a:prstGeom prst="rect">
            <a:avLst/>
          </a:prstGeom>
        </p:spPr>
      </p:pic>
      <p:sp>
        <p:nvSpPr>
          <p:cNvPr id="2" name="Slide Number Placeholder 1">
            <a:extLst>
              <a:ext uri="{FF2B5EF4-FFF2-40B4-BE49-F238E27FC236}">
                <a16:creationId xmlns:a16="http://schemas.microsoft.com/office/drawing/2014/main" id="{0066B41A-2D97-9610-75C7-2F8886A3A49F}"/>
              </a:ext>
            </a:extLst>
          </p:cNvPr>
          <p:cNvSpPr>
            <a:spLocks noGrp="1"/>
          </p:cNvSpPr>
          <p:nvPr>
            <p:ph type="sldNum" sz="quarter" idx="12"/>
          </p:nvPr>
        </p:nvSpPr>
        <p:spPr/>
        <p:txBody>
          <a:bodyPr/>
          <a:lstStyle/>
          <a:p>
            <a:fld id="{D7E6F9AE-410A-4AF5-AFE8-233E8CF059C1}" type="slidenum">
              <a:rPr lang="en-TT" smtClean="0"/>
              <a:t>8</a:t>
            </a:fld>
            <a:endParaRPr lang="en-TT"/>
          </a:p>
        </p:txBody>
      </p:sp>
      <p:sp>
        <p:nvSpPr>
          <p:cNvPr id="3" name="TextBox 2">
            <a:extLst>
              <a:ext uri="{FF2B5EF4-FFF2-40B4-BE49-F238E27FC236}">
                <a16:creationId xmlns:a16="http://schemas.microsoft.com/office/drawing/2014/main" id="{6FAFD268-DF53-36FB-FA66-7D2C963CDBBD}"/>
              </a:ext>
            </a:extLst>
          </p:cNvPr>
          <p:cNvSpPr txBox="1"/>
          <p:nvPr/>
        </p:nvSpPr>
        <p:spPr>
          <a:xfrm>
            <a:off x="3689130" y="1034429"/>
            <a:ext cx="5580993" cy="707886"/>
          </a:xfrm>
          <a:prstGeom prst="rect">
            <a:avLst/>
          </a:prstGeom>
          <a:noFill/>
        </p:spPr>
        <p:txBody>
          <a:bodyPr wrap="square" rtlCol="0">
            <a:spAutoFit/>
          </a:bodyPr>
          <a:lstStyle/>
          <a:p>
            <a:pPr algn="ctr"/>
            <a:r>
              <a:rPr lang="en-US" sz="4000" b="1" dirty="0">
                <a:latin typeface="Candara" panose="020E0502030303020204" pitchFamily="34" charset="0"/>
              </a:rPr>
              <a:t>STRATEGIC PRIORITY 2</a:t>
            </a:r>
          </a:p>
        </p:txBody>
      </p:sp>
    </p:spTree>
    <p:extLst>
      <p:ext uri="{BB962C8B-B14F-4D97-AF65-F5344CB8AC3E}">
        <p14:creationId xmlns:p14="http://schemas.microsoft.com/office/powerpoint/2010/main" val="450202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BC0523-0FBF-6EA7-E05D-5DB17C18A4A0}"/>
              </a:ext>
            </a:extLst>
          </p:cNvPr>
          <p:cNvSpPr>
            <a:spLocks noGrp="1"/>
          </p:cNvSpPr>
          <p:nvPr>
            <p:ph idx="1"/>
          </p:nvPr>
        </p:nvSpPr>
        <p:spPr>
          <a:xfrm>
            <a:off x="141027" y="535097"/>
            <a:ext cx="10811721" cy="6186378"/>
          </a:xfrm>
        </p:spPr>
        <p:txBody>
          <a:bodyPr>
            <a:normAutofit fontScale="77500" lnSpcReduction="20000"/>
          </a:bodyPr>
          <a:lstStyle/>
          <a:p>
            <a:pPr algn="just">
              <a:buFont typeface="Wingdings" panose="05000000000000000000" pitchFamily="2" charset="2"/>
              <a:buChar char="Ø"/>
            </a:pPr>
            <a:r>
              <a:rPr lang="en-US" b="1" dirty="0">
                <a:latin typeface="Candara" panose="020E0502030303020204" pitchFamily="34" charset="0"/>
              </a:rPr>
              <a:t> </a:t>
            </a:r>
            <a:r>
              <a:rPr lang="en-US" sz="3100" b="1" dirty="0">
                <a:latin typeface="Candara" panose="020E0502030303020204" pitchFamily="34" charset="0"/>
              </a:rPr>
              <a:t>MOVEMENT OF COMMUNITY NATIONALS</a:t>
            </a:r>
          </a:p>
          <a:p>
            <a:pPr marL="0" indent="0" algn="just">
              <a:buNone/>
            </a:pPr>
            <a:endParaRPr lang="en-US" b="1" dirty="0">
              <a:latin typeface="Candara" panose="020E0502030303020204" pitchFamily="34" charset="0"/>
            </a:endParaRPr>
          </a:p>
          <a:p>
            <a:pPr marL="0" marR="0" lvl="0" indent="0" algn="just">
              <a:lnSpc>
                <a:spcPct val="115000"/>
              </a:lnSpc>
              <a:spcBef>
                <a:spcPts val="0"/>
              </a:spcBef>
              <a:spcAft>
                <a:spcPts val="0"/>
              </a:spcAft>
              <a:buNone/>
            </a:pPr>
            <a:r>
              <a:rPr lang="en-GB" sz="3100" b="1" u="sng" dirty="0">
                <a:effectLst/>
                <a:latin typeface="Candara" panose="020E0502030303020204" pitchFamily="34" charset="0"/>
                <a:ea typeface="Calibri" panose="020F0502020204030204" pitchFamily="34" charset="0"/>
                <a:cs typeface="Times New Roman" panose="02020603050405020304" pitchFamily="18" charset="0"/>
              </a:rPr>
              <a:t>Free Movement of ALL CARICOM Nationals by March 2024 approved at recent 45</a:t>
            </a:r>
            <a:r>
              <a:rPr lang="en-GB" sz="3100" b="1" u="sng" baseline="30000" dirty="0">
                <a:effectLst/>
                <a:latin typeface="Candara" panose="020E0502030303020204" pitchFamily="34" charset="0"/>
                <a:ea typeface="Calibri" panose="020F0502020204030204" pitchFamily="34" charset="0"/>
                <a:cs typeface="Times New Roman" panose="02020603050405020304" pitchFamily="18" charset="0"/>
              </a:rPr>
              <a:t>th</a:t>
            </a:r>
            <a:r>
              <a:rPr lang="en-GB" sz="3100" b="1" u="sng" dirty="0">
                <a:effectLst/>
                <a:latin typeface="Candara" panose="020E0502030303020204" pitchFamily="34" charset="0"/>
                <a:ea typeface="Calibri" panose="020F0502020204030204" pitchFamily="34" charset="0"/>
                <a:cs typeface="Times New Roman" panose="02020603050405020304" pitchFamily="18" charset="0"/>
              </a:rPr>
              <a:t> CHOGs Ju</a:t>
            </a:r>
            <a:r>
              <a:rPr lang="en-GB" sz="3100" b="1" u="sng" dirty="0">
                <a:latin typeface="Candara" panose="020E0502030303020204" pitchFamily="34" charset="0"/>
                <a:ea typeface="Calibri" panose="020F0502020204030204" pitchFamily="34" charset="0"/>
                <a:cs typeface="Times New Roman" panose="02020603050405020304" pitchFamily="18" charset="0"/>
              </a:rPr>
              <a:t>ly 3</a:t>
            </a:r>
            <a:r>
              <a:rPr lang="en-GB" sz="3100" b="1" u="sng" baseline="30000" dirty="0">
                <a:latin typeface="Candara" panose="020E0502030303020204" pitchFamily="34" charset="0"/>
                <a:ea typeface="Calibri" panose="020F0502020204030204" pitchFamily="34" charset="0"/>
                <a:cs typeface="Times New Roman" panose="02020603050405020304" pitchFamily="18" charset="0"/>
              </a:rPr>
              <a:t>rd</a:t>
            </a:r>
            <a:r>
              <a:rPr lang="en-GB" sz="3100" b="1" u="sng" dirty="0">
                <a:latin typeface="Candara" panose="020E0502030303020204" pitchFamily="34" charset="0"/>
                <a:ea typeface="Calibri" panose="020F0502020204030204" pitchFamily="34" charset="0"/>
                <a:cs typeface="Times New Roman" panose="02020603050405020304" pitchFamily="18" charset="0"/>
              </a:rPr>
              <a:t> -5</a:t>
            </a:r>
            <a:r>
              <a:rPr lang="en-GB" sz="3100" b="1" u="sng" baseline="30000" dirty="0">
                <a:latin typeface="Candara" panose="020E0502030303020204" pitchFamily="34" charset="0"/>
                <a:ea typeface="Calibri" panose="020F0502020204030204" pitchFamily="34" charset="0"/>
                <a:cs typeface="Times New Roman" panose="02020603050405020304" pitchFamily="18" charset="0"/>
              </a:rPr>
              <a:t>th</a:t>
            </a:r>
            <a:r>
              <a:rPr lang="en-GB" sz="3100" b="1" u="sng" dirty="0">
                <a:latin typeface="Candara" panose="020E0502030303020204" pitchFamily="34" charset="0"/>
                <a:ea typeface="Calibri" panose="020F0502020204030204" pitchFamily="34" charset="0"/>
                <a:cs typeface="Times New Roman" panose="02020603050405020304" pitchFamily="18" charset="0"/>
              </a:rPr>
              <a:t> 2023</a:t>
            </a:r>
          </a:p>
          <a:p>
            <a:pPr marL="342900" marR="0" lvl="0" indent="-342900" algn="just">
              <a:lnSpc>
                <a:spcPct val="115000"/>
              </a:lnSpc>
              <a:spcBef>
                <a:spcPts val="0"/>
              </a:spcBef>
              <a:spcAft>
                <a:spcPts val="0"/>
              </a:spcAft>
              <a:buFont typeface="Courier New" panose="02070309020205020404" pitchFamily="49" charset="0"/>
              <a:buChar char="o"/>
            </a:pPr>
            <a:endParaRPr lang="en-GB" sz="35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3500" dirty="0">
                <a:latin typeface="Candara" panose="020E0502030303020204" pitchFamily="34" charset="0"/>
                <a:ea typeface="Calibri" panose="020F0502020204030204" pitchFamily="34" charset="0"/>
                <a:cs typeface="Times New Roman" panose="02020603050405020304" pitchFamily="18" charset="0"/>
              </a:rPr>
              <a:t>S</a:t>
            </a:r>
            <a:r>
              <a:rPr lang="en-GB" sz="3500" dirty="0">
                <a:effectLst/>
                <a:latin typeface="Candara" panose="020E0502030303020204" pitchFamily="34" charset="0"/>
                <a:ea typeface="Calibri" panose="020F0502020204030204" pitchFamily="34" charset="0"/>
                <a:cs typeface="Times New Roman" panose="02020603050405020304" pitchFamily="18" charset="0"/>
              </a:rPr>
              <a:t>upport implementation </a:t>
            </a:r>
          </a:p>
          <a:p>
            <a:pPr marL="0" marR="0" lvl="0" indent="0" algn="just">
              <a:lnSpc>
                <a:spcPct val="115000"/>
              </a:lnSpc>
              <a:spcBef>
                <a:spcPts val="0"/>
              </a:spcBef>
              <a:spcAft>
                <a:spcPts val="0"/>
              </a:spcAft>
              <a:buNone/>
            </a:pPr>
            <a:endParaRPr lang="en-GB" sz="35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3500" dirty="0">
                <a:effectLst/>
                <a:latin typeface="Candara" panose="020E0502030303020204" pitchFamily="34" charset="0"/>
                <a:ea typeface="Calibri" panose="020F0502020204030204" pitchFamily="34" charset="0"/>
                <a:cs typeface="Times New Roman" panose="02020603050405020304" pitchFamily="18" charset="0"/>
              </a:rPr>
              <a:t>Advance the best strategic approach for free movement by the Community (Member State by Member State)</a:t>
            </a:r>
          </a:p>
          <a:p>
            <a:pPr marL="0" marR="0" lvl="0" indent="0" algn="just">
              <a:lnSpc>
                <a:spcPct val="115000"/>
              </a:lnSpc>
              <a:spcBef>
                <a:spcPts val="0"/>
              </a:spcBef>
              <a:spcAft>
                <a:spcPts val="0"/>
              </a:spcAft>
              <a:buNone/>
            </a:pPr>
            <a:endParaRPr lang="en-US" sz="35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3500" dirty="0">
                <a:effectLst/>
                <a:latin typeface="Candara" panose="020E0502030303020204" pitchFamily="34" charset="0"/>
                <a:ea typeface="Calibri" panose="020F0502020204030204" pitchFamily="34" charset="0"/>
                <a:cs typeface="Times New Roman" panose="02020603050405020304" pitchFamily="18" charset="0"/>
              </a:rPr>
              <a:t>Encourage domestic legislative changes that are required to give effect to the free movement by CARICOM nationals based on the strategic option(s) selected by Member States. </a:t>
            </a:r>
          </a:p>
          <a:p>
            <a:pPr marL="0" marR="0" lvl="0" indent="0" algn="just">
              <a:lnSpc>
                <a:spcPct val="115000"/>
              </a:lnSpc>
              <a:spcBef>
                <a:spcPts val="0"/>
              </a:spcBef>
              <a:spcAft>
                <a:spcPts val="0"/>
              </a:spcAft>
              <a:buNone/>
            </a:pPr>
            <a:endParaRPr lang="en-US" sz="35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GB" sz="3500" dirty="0">
                <a:effectLst/>
                <a:latin typeface="Candara" panose="020E0502030303020204" pitchFamily="34" charset="0"/>
                <a:ea typeface="Calibri" panose="020F0502020204030204" pitchFamily="34" charset="0"/>
                <a:cs typeface="Times New Roman" panose="02020603050405020304" pitchFamily="18" charset="0"/>
              </a:rPr>
              <a:t>Advocacy and engagement with the Member States to provide for the rights contingent to free movement. </a:t>
            </a:r>
            <a:endParaRPr lang="en-US" sz="3500" dirty="0">
              <a:effectLst/>
              <a:latin typeface="Candara" panose="020E0502030303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endParaRPr lang="en-US" sz="3500" dirty="0">
              <a:effectLst/>
              <a:latin typeface="Candara" panose="020E0502030303020204" pitchFamily="34"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endParaRPr lang="en-US" dirty="0">
              <a:latin typeface="Candara" panose="020E0502030303020204" pitchFamily="34" charset="0"/>
            </a:endParaRPr>
          </a:p>
          <a:p>
            <a:pPr algn="just">
              <a:buFont typeface="Wingdings" panose="05000000000000000000" pitchFamily="2" charset="2"/>
              <a:buChar char="§"/>
            </a:pPr>
            <a:endParaRPr lang="en-US" dirty="0">
              <a:latin typeface="Candara" panose="020E0502030303020204" pitchFamily="34" charset="0"/>
            </a:endParaRPr>
          </a:p>
          <a:p>
            <a:pPr algn="just">
              <a:buFont typeface="Wingdings" panose="05000000000000000000" pitchFamily="2" charset="2"/>
              <a:buChar char="§"/>
            </a:pPr>
            <a:endParaRPr lang="en-GB" dirty="0">
              <a:latin typeface="Candara" panose="020E0502030303020204" pitchFamily="34" charset="0"/>
            </a:endParaRPr>
          </a:p>
        </p:txBody>
      </p:sp>
      <p:pic>
        <p:nvPicPr>
          <p:cNvPr id="4" name="Picture 3">
            <a:extLst>
              <a:ext uri="{FF2B5EF4-FFF2-40B4-BE49-F238E27FC236}">
                <a16:creationId xmlns:a16="http://schemas.microsoft.com/office/drawing/2014/main" id="{D195CDC8-5E1B-F960-34ED-D7FF96114BFD}"/>
              </a:ext>
            </a:extLst>
          </p:cNvPr>
          <p:cNvPicPr>
            <a:picLocks noChangeAspect="1"/>
          </p:cNvPicPr>
          <p:nvPr/>
        </p:nvPicPr>
        <p:blipFill>
          <a:blip r:embed="rId2"/>
          <a:stretch>
            <a:fillRect/>
          </a:stretch>
        </p:blipFill>
        <p:spPr>
          <a:xfrm>
            <a:off x="141027" y="6365081"/>
            <a:ext cx="865707" cy="403586"/>
          </a:xfrm>
          <a:prstGeom prst="rect">
            <a:avLst/>
          </a:prstGeom>
        </p:spPr>
      </p:pic>
      <p:sp>
        <p:nvSpPr>
          <p:cNvPr id="2" name="Slide Number Placeholder 1">
            <a:extLst>
              <a:ext uri="{FF2B5EF4-FFF2-40B4-BE49-F238E27FC236}">
                <a16:creationId xmlns:a16="http://schemas.microsoft.com/office/drawing/2014/main" id="{32BD9DCC-4854-240E-E452-8B3E026361A8}"/>
              </a:ext>
            </a:extLst>
          </p:cNvPr>
          <p:cNvSpPr>
            <a:spLocks noGrp="1"/>
          </p:cNvSpPr>
          <p:nvPr>
            <p:ph type="sldNum" sz="quarter" idx="12"/>
          </p:nvPr>
        </p:nvSpPr>
        <p:spPr/>
        <p:txBody>
          <a:bodyPr/>
          <a:lstStyle/>
          <a:p>
            <a:fld id="{D7E6F9AE-410A-4AF5-AFE8-233E8CF059C1}" type="slidenum">
              <a:rPr lang="en-TT" smtClean="0"/>
              <a:t>9</a:t>
            </a:fld>
            <a:endParaRPr lang="en-TT"/>
          </a:p>
        </p:txBody>
      </p:sp>
    </p:spTree>
    <p:extLst>
      <p:ext uri="{BB962C8B-B14F-4D97-AF65-F5344CB8AC3E}">
        <p14:creationId xmlns:p14="http://schemas.microsoft.com/office/powerpoint/2010/main" val="595355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4888</TotalTime>
  <Words>1574</Words>
  <Application>Microsoft Office PowerPoint</Application>
  <PresentationFormat>Widescreen</PresentationFormat>
  <Paragraphs>180</Paragraphs>
  <Slides>25</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Calibri Light</vt:lpstr>
      <vt:lpstr>Candara</vt:lpstr>
      <vt:lpstr>Courier New</vt:lpstr>
      <vt:lpstr>Wingdings</vt:lpstr>
      <vt:lpstr>Office Theme</vt:lpstr>
      <vt:lpstr>1_Office Theme</vt:lpstr>
      <vt:lpstr>Custom Design</vt:lpstr>
      <vt:lpstr>PowerPoint Presentation</vt:lpstr>
      <vt:lpstr>PowerPoint Presentation</vt:lpstr>
      <vt:lpstr>WORK STREAMS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STRATEGIC AREAS OF WORK</vt:lpstr>
      <vt:lpstr>PowerPoint Presentation</vt:lpstr>
      <vt:lpstr>PowerPoint Presentation</vt:lpstr>
      <vt:lpstr>INSTITUTIONAL BUILDING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CPSO AGM</dc:title>
  <dc:creator>Kariyma Baltimore</dc:creator>
  <cp:lastModifiedBy>Blanchford Baltimore</cp:lastModifiedBy>
  <cp:revision>61</cp:revision>
  <cp:lastPrinted>2023-07-10T19:07:08Z</cp:lastPrinted>
  <dcterms:created xsi:type="dcterms:W3CDTF">2022-07-07T19:31:37Z</dcterms:created>
  <dcterms:modified xsi:type="dcterms:W3CDTF">2023-07-13T13:13:00Z</dcterms:modified>
</cp:coreProperties>
</file>